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79" r:id="rId9"/>
    <p:sldId id="263" r:id="rId10"/>
    <p:sldId id="264" r:id="rId11"/>
    <p:sldId id="265" r:id="rId12"/>
    <p:sldId id="266" r:id="rId13"/>
    <p:sldId id="267" r:id="rId14"/>
    <p:sldId id="268" r:id="rId15"/>
    <p:sldId id="269" r:id="rId16"/>
    <p:sldId id="270" r:id="rId17"/>
    <p:sldId id="271" r:id="rId18"/>
    <p:sldId id="272" r:id="rId19"/>
    <p:sldId id="278" r:id="rId20"/>
    <p:sldId id="273" r:id="rId21"/>
    <p:sldId id="274" r:id="rId22"/>
    <p:sldId id="275" r:id="rId23"/>
    <p:sldId id="276" r:id="rId24"/>
  </p:sldIdLst>
  <p:sldSz cx="9144000" cy="5143500" type="screen16x9"/>
  <p:notesSz cx="6858000" cy="9144000"/>
  <p:embeddedFontLst>
    <p:embeddedFont>
      <p:font typeface="Roboto"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2" d="100"/>
          <a:sy n="102" d="100"/>
        </p:scale>
        <p:origin x="-44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56651936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9e4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b5492387e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b5492387e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b5492387e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b5492387e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b5492387e7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b5492387e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b5492387e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b5492387e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b6fcb264e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b6fcb264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b6fcb264e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b6fcb264e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b6fcb264e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b6fcb264e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b6fcb264e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b6fcb264e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6fcb264e1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b6fcb264e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6fcb264e1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b6fcb264e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b5492387e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b5492387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b6fcb264e1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b6fcb264e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b6fcb264e1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b6fcb264e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b6fcb264e1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b6fcb264e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b70e7bae7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b70e7bae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b5492387e7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b5492387e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b5492387e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b5492387e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b5492387e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b5492387e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b5492387e7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b5492387e7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b6fcb264e1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b6fcb264e1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b5492387e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b5492387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b7ecc226f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b7ecc226f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8.emf"/></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www.logicbig.com/tutorials/core-java-tutorial/java-util-stream/stream-api-intro.html" TargetMode="External"/><Relationship Id="rId7" Type="http://schemas.openxmlformats.org/officeDocument/2006/relationships/hyperlink" Target="https://mkyong.com/java8/java-8-stream-findfirst-and-findany/"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s://javaconceptoftheday.com/collections-and-streams-in-java/" TargetMode="External"/><Relationship Id="rId5" Type="http://schemas.openxmlformats.org/officeDocument/2006/relationships/hyperlink" Target="https://www.baeldung.com/java-8-streams" TargetMode="External"/><Relationship Id="rId4" Type="http://schemas.openxmlformats.org/officeDocument/2006/relationships/hyperlink" Target="https://cheatography.com/carlmig/cheat-sheets/java-8-stream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javaconceptoftheday.com/collections-and-streams-in-java/"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1008001"/>
            <a:ext cx="8222100" cy="79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smtClean="0"/>
              <a:t> </a:t>
            </a:r>
            <a:br>
              <a:rPr lang="en" sz="3600" dirty="0" smtClean="0"/>
            </a:br>
            <a:r>
              <a:rPr lang="en" sz="3600" dirty="0" smtClean="0"/>
              <a:t>Java </a:t>
            </a:r>
            <a:r>
              <a:rPr lang="en" sz="3600" dirty="0"/>
              <a:t>8 Streams </a:t>
            </a:r>
            <a:r>
              <a:rPr lang="en" sz="3600" dirty="0" smtClean="0"/>
              <a:t>in details</a:t>
            </a:r>
            <a:endParaRPr sz="3600" dirty="0"/>
          </a:p>
        </p:txBody>
      </p:sp>
      <p:sp>
        <p:nvSpPr>
          <p:cNvPr id="86" name="Google Shape;86;p13"/>
          <p:cNvSpPr txBox="1">
            <a:spLocks noGrp="1"/>
          </p:cNvSpPr>
          <p:nvPr>
            <p:ph type="subTitle" idx="1"/>
          </p:nvPr>
        </p:nvSpPr>
        <p:spPr>
          <a:xfrm>
            <a:off x="370275" y="4125001"/>
            <a:ext cx="8222100" cy="40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By: Rehab Mohamed</a:t>
            </a:r>
            <a:endParaRPr sz="1800"/>
          </a:p>
        </p:txBody>
      </p:sp>
      <p:pic>
        <p:nvPicPr>
          <p:cNvPr id="87" name="Google Shape;87;p13"/>
          <p:cNvPicPr preferRelativeResize="0"/>
          <p:nvPr/>
        </p:nvPicPr>
        <p:blipFill>
          <a:blip r:embed="rId3">
            <a:alphaModFix/>
          </a:blip>
          <a:stretch>
            <a:fillRect/>
          </a:stretch>
        </p:blipFill>
        <p:spPr>
          <a:xfrm>
            <a:off x="727788" y="1994200"/>
            <a:ext cx="6475445" cy="1689875"/>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a:spLocks noGrp="1"/>
          </p:cNvSpPr>
          <p:nvPr>
            <p:ph type="ctrTitle"/>
          </p:nvPr>
        </p:nvSpPr>
        <p:spPr>
          <a:xfrm>
            <a:off x="501625" y="423075"/>
            <a:ext cx="7321200" cy="512100"/>
          </a:xfrm>
          <a:prstGeom prst="rect">
            <a:avLst/>
          </a:prstGeom>
        </p:spPr>
        <p:txBody>
          <a:bodyPr spcFirstLastPara="1" wrap="square" lIns="91425" tIns="91425" rIns="91425" bIns="91425" anchor="b" anchorCtr="0">
            <a:noAutofit/>
          </a:bodyPr>
          <a:lstStyle/>
          <a:p>
            <a:pPr marL="0" lvl="0" indent="0" algn="l" rtl="0">
              <a:lnSpc>
                <a:spcPct val="115000"/>
              </a:lnSpc>
              <a:spcBef>
                <a:spcPts val="1800"/>
              </a:spcBef>
              <a:spcAft>
                <a:spcPts val="400"/>
              </a:spcAft>
              <a:buNone/>
            </a:pPr>
            <a:r>
              <a:rPr lang="en" sz="3200"/>
              <a:t>Stream operations categorization</a:t>
            </a:r>
            <a:endParaRPr sz="3200"/>
          </a:p>
        </p:txBody>
      </p:sp>
      <p:pic>
        <p:nvPicPr>
          <p:cNvPr id="142" name="Google Shape;142;p21"/>
          <p:cNvPicPr preferRelativeResize="0"/>
          <p:nvPr/>
        </p:nvPicPr>
        <p:blipFill>
          <a:blip r:embed="rId3">
            <a:alphaModFix/>
          </a:blip>
          <a:stretch>
            <a:fillRect/>
          </a:stretch>
        </p:blipFill>
        <p:spPr>
          <a:xfrm>
            <a:off x="174175" y="1261400"/>
            <a:ext cx="8305800" cy="3028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2"/>
          <p:cNvSpPr txBox="1">
            <a:spLocks noGrp="1"/>
          </p:cNvSpPr>
          <p:nvPr>
            <p:ph type="ctrTitle"/>
          </p:nvPr>
        </p:nvSpPr>
        <p:spPr>
          <a:xfrm>
            <a:off x="471925" y="282050"/>
            <a:ext cx="8516100" cy="579000"/>
          </a:xfrm>
          <a:prstGeom prst="rect">
            <a:avLst/>
          </a:prstGeom>
        </p:spPr>
        <p:txBody>
          <a:bodyPr spcFirstLastPara="1" wrap="square" lIns="91425" tIns="91425" rIns="91425" bIns="91425" anchor="b" anchorCtr="0">
            <a:noAutofit/>
          </a:bodyPr>
          <a:lstStyle/>
          <a:p>
            <a:pPr marL="0" lvl="0" indent="0" algn="l" rtl="0">
              <a:lnSpc>
                <a:spcPct val="115000"/>
              </a:lnSpc>
              <a:spcBef>
                <a:spcPts val="1800"/>
              </a:spcBef>
              <a:spcAft>
                <a:spcPts val="400"/>
              </a:spcAft>
              <a:buNone/>
            </a:pPr>
            <a:r>
              <a:rPr lang="en" sz="3200" b="1">
                <a:latin typeface="Arial"/>
                <a:ea typeface="Arial"/>
                <a:cs typeface="Arial"/>
                <a:sym typeface="Arial"/>
              </a:rPr>
              <a:t>Streams functions cheat sheet</a:t>
            </a:r>
            <a:endParaRPr sz="5100"/>
          </a:p>
        </p:txBody>
      </p:sp>
      <p:pic>
        <p:nvPicPr>
          <p:cNvPr id="148" name="Google Shape;148;p22"/>
          <p:cNvPicPr preferRelativeResize="0"/>
          <p:nvPr/>
        </p:nvPicPr>
        <p:blipFill rotWithShape="1">
          <a:blip r:embed="rId3">
            <a:alphaModFix/>
          </a:blip>
          <a:srcRect l="20293" t="12857" r="17206" b="7777"/>
          <a:stretch/>
        </p:blipFill>
        <p:spPr>
          <a:xfrm>
            <a:off x="578900" y="705125"/>
            <a:ext cx="7526002" cy="4082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txBox="1">
            <a:spLocks noGrp="1"/>
          </p:cNvSpPr>
          <p:nvPr>
            <p:ph type="ctrTitle"/>
          </p:nvPr>
        </p:nvSpPr>
        <p:spPr>
          <a:xfrm>
            <a:off x="471925" y="282050"/>
            <a:ext cx="8516100" cy="579000"/>
          </a:xfrm>
          <a:prstGeom prst="rect">
            <a:avLst/>
          </a:prstGeom>
        </p:spPr>
        <p:txBody>
          <a:bodyPr spcFirstLastPara="1" wrap="square" lIns="91425" tIns="91425" rIns="91425" bIns="91425" anchor="b" anchorCtr="0">
            <a:noAutofit/>
          </a:bodyPr>
          <a:lstStyle/>
          <a:p>
            <a:pPr marL="0" lvl="0" indent="0" algn="l" rtl="0">
              <a:lnSpc>
                <a:spcPct val="115000"/>
              </a:lnSpc>
              <a:spcBef>
                <a:spcPts val="1800"/>
              </a:spcBef>
              <a:spcAft>
                <a:spcPts val="400"/>
              </a:spcAft>
              <a:buNone/>
            </a:pPr>
            <a:r>
              <a:rPr lang="en" sz="3200" b="1">
                <a:latin typeface="Arial"/>
                <a:ea typeface="Arial"/>
                <a:cs typeface="Arial"/>
                <a:sym typeface="Arial"/>
              </a:rPr>
              <a:t>Imperative vs Declarative styles of coding</a:t>
            </a:r>
            <a:endParaRPr sz="5100"/>
          </a:p>
        </p:txBody>
      </p:sp>
      <p:sp>
        <p:nvSpPr>
          <p:cNvPr id="154" name="Google Shape;154;p23"/>
          <p:cNvSpPr txBox="1">
            <a:spLocks noGrp="1"/>
          </p:cNvSpPr>
          <p:nvPr>
            <p:ph type="subTitle" idx="1"/>
          </p:nvPr>
        </p:nvSpPr>
        <p:spPr>
          <a:xfrm>
            <a:off x="598100" y="660573"/>
            <a:ext cx="8222100" cy="42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55" name="Google Shape;155;p23"/>
          <p:cNvPicPr preferRelativeResize="0"/>
          <p:nvPr/>
        </p:nvPicPr>
        <p:blipFill rotWithShape="1">
          <a:blip r:embed="rId3">
            <a:alphaModFix/>
          </a:blip>
          <a:srcRect l="13316" t="11834" r="30355" b="56563"/>
          <a:stretch/>
        </p:blipFill>
        <p:spPr>
          <a:xfrm>
            <a:off x="672875" y="1222925"/>
            <a:ext cx="8072549" cy="25535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4"/>
          <p:cNvSpPr txBox="1">
            <a:spLocks noGrp="1"/>
          </p:cNvSpPr>
          <p:nvPr>
            <p:ph type="ctrTitle"/>
          </p:nvPr>
        </p:nvSpPr>
        <p:spPr>
          <a:xfrm>
            <a:off x="148450" y="155875"/>
            <a:ext cx="8839500" cy="530700"/>
          </a:xfrm>
          <a:prstGeom prst="rect">
            <a:avLst/>
          </a:prstGeom>
        </p:spPr>
        <p:txBody>
          <a:bodyPr spcFirstLastPara="1" wrap="square" lIns="91425" tIns="91425" rIns="91425" bIns="91425" anchor="b" anchorCtr="0">
            <a:noAutofit/>
          </a:bodyPr>
          <a:lstStyle/>
          <a:p>
            <a:pPr marL="0" lvl="0" indent="0" algn="l" rtl="0">
              <a:lnSpc>
                <a:spcPct val="115000"/>
              </a:lnSpc>
              <a:spcBef>
                <a:spcPts val="1800"/>
              </a:spcBef>
              <a:spcAft>
                <a:spcPts val="400"/>
              </a:spcAft>
              <a:buNone/>
            </a:pPr>
            <a:r>
              <a:rPr lang="en" sz="3200" b="1">
                <a:latin typeface="Arial"/>
                <a:ea typeface="Arial"/>
                <a:cs typeface="Arial"/>
                <a:sym typeface="Arial"/>
              </a:rPr>
              <a:t>Imperative vs Declarative styles of coding</a:t>
            </a:r>
            <a:endParaRPr sz="5100"/>
          </a:p>
        </p:txBody>
      </p:sp>
      <p:sp>
        <p:nvSpPr>
          <p:cNvPr id="161" name="Google Shape;161;p24"/>
          <p:cNvSpPr txBox="1">
            <a:spLocks noGrp="1"/>
          </p:cNvSpPr>
          <p:nvPr>
            <p:ph type="subTitle" idx="1"/>
          </p:nvPr>
        </p:nvSpPr>
        <p:spPr>
          <a:xfrm>
            <a:off x="103900" y="660575"/>
            <a:ext cx="8965800" cy="423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62" name="Google Shape;162;p24"/>
          <p:cNvPicPr preferRelativeResize="0"/>
          <p:nvPr/>
        </p:nvPicPr>
        <p:blipFill rotWithShape="1">
          <a:blip r:embed="rId3">
            <a:alphaModFix/>
          </a:blip>
          <a:srcRect l="14771" t="10104" r="36283"/>
          <a:stretch/>
        </p:blipFill>
        <p:spPr>
          <a:xfrm>
            <a:off x="148450" y="686550"/>
            <a:ext cx="4304798" cy="4178650"/>
          </a:xfrm>
          <a:prstGeom prst="rect">
            <a:avLst/>
          </a:prstGeom>
          <a:noFill/>
          <a:ln>
            <a:noFill/>
          </a:ln>
        </p:spPr>
      </p:pic>
      <p:pic>
        <p:nvPicPr>
          <p:cNvPr id="163" name="Google Shape;163;p24"/>
          <p:cNvPicPr preferRelativeResize="0"/>
          <p:nvPr/>
        </p:nvPicPr>
        <p:blipFill rotWithShape="1">
          <a:blip r:embed="rId4">
            <a:alphaModFix/>
          </a:blip>
          <a:srcRect l="14693" t="15728" r="36442" b="14429"/>
          <a:stretch/>
        </p:blipFill>
        <p:spPr>
          <a:xfrm>
            <a:off x="4616525" y="686550"/>
            <a:ext cx="4371499" cy="4178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streams and lambda expression examples</a:t>
            </a:r>
            <a:endParaRPr/>
          </a:p>
        </p:txBody>
      </p:sp>
      <p:sp>
        <p:nvSpPr>
          <p:cNvPr id="169" name="Google Shape;169;p25"/>
          <p:cNvSpPr txBox="1">
            <a:spLocks noGrp="1"/>
          </p:cNvSpPr>
          <p:nvPr>
            <p:ph type="title"/>
          </p:nvPr>
        </p:nvSpPr>
        <p:spPr>
          <a:xfrm>
            <a:off x="311700" y="1091050"/>
            <a:ext cx="8520600" cy="3688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Get element of an array of strings that begin with “c” letter and make it capital:</a:t>
            </a:r>
            <a:endParaRPr sz="1200"/>
          </a:p>
          <a:p>
            <a:pPr marL="457200" lvl="0" indent="0" algn="l" rtl="0">
              <a:spcBef>
                <a:spcPts val="0"/>
              </a:spcBef>
              <a:spcAft>
                <a:spcPts val="0"/>
              </a:spcAft>
              <a:buNone/>
            </a:pPr>
            <a:r>
              <a:rPr lang="en" sz="1200">
                <a:solidFill>
                  <a:srgbClr val="000000"/>
                </a:solidFill>
              </a:rPr>
              <a:t>//List&lt;String&gt; messagesList =Arrays.asList("come on!", "I", "love", "lisp", "because", "is", "cool")</a:t>
            </a:r>
            <a:endParaRPr sz="1200">
              <a:solidFill>
                <a:srgbClr val="000000"/>
              </a:solidFill>
            </a:endParaRPr>
          </a:p>
          <a:p>
            <a:pPr marL="457200" lvl="0" indent="0" algn="l" rtl="0">
              <a:spcBef>
                <a:spcPts val="0"/>
              </a:spcBef>
              <a:spcAft>
                <a:spcPts val="0"/>
              </a:spcAft>
              <a:buNone/>
            </a:pPr>
            <a:endParaRPr sz="1200">
              <a:solidFill>
                <a:srgbClr val="000000"/>
              </a:solidFill>
            </a:endParaRPr>
          </a:p>
          <a:p>
            <a:pPr marL="457200" lvl="0" indent="0" algn="l" rtl="0">
              <a:spcBef>
                <a:spcPts val="0"/>
              </a:spcBef>
              <a:spcAft>
                <a:spcPts val="0"/>
              </a:spcAft>
              <a:buNone/>
            </a:pPr>
            <a:endParaRPr sz="1200"/>
          </a:p>
          <a:p>
            <a:pPr marL="457200" lvl="0" indent="0" algn="l" rtl="0">
              <a:spcBef>
                <a:spcPts val="0"/>
              </a:spcBef>
              <a:spcAft>
                <a:spcPts val="0"/>
              </a:spcAft>
              <a:buNone/>
            </a:pPr>
            <a:endParaRPr sz="1200"/>
          </a:p>
          <a:p>
            <a:pPr marL="457200" lvl="0" indent="0" algn="l" rtl="0">
              <a:spcBef>
                <a:spcPts val="0"/>
              </a:spcBef>
              <a:spcAft>
                <a:spcPts val="0"/>
              </a:spcAft>
              <a:buNone/>
            </a:pPr>
            <a:endParaRPr sz="1200"/>
          </a:p>
          <a:p>
            <a:pPr marL="457200" lvl="0" indent="0" algn="l" rtl="0">
              <a:spcBef>
                <a:spcPts val="0"/>
              </a:spcBef>
              <a:spcAft>
                <a:spcPts val="0"/>
              </a:spcAft>
              <a:buNone/>
            </a:pPr>
            <a:endParaRPr sz="1200"/>
          </a:p>
          <a:p>
            <a:pPr marL="457200" lvl="0" indent="0" algn="l" rtl="0">
              <a:spcBef>
                <a:spcPts val="0"/>
              </a:spcBef>
              <a:spcAft>
                <a:spcPts val="0"/>
              </a:spcAft>
              <a:buNone/>
            </a:pPr>
            <a:endParaRPr sz="1200"/>
          </a:p>
          <a:p>
            <a:pPr marL="457200" lvl="0" indent="0" algn="l" rtl="0">
              <a:spcBef>
                <a:spcPts val="0"/>
              </a:spcBef>
              <a:spcAft>
                <a:spcPts val="0"/>
              </a:spcAft>
              <a:buNone/>
            </a:pPr>
            <a:endParaRPr sz="1200"/>
          </a:p>
          <a:p>
            <a:pPr marL="457200" lvl="0" indent="0" algn="l" rtl="0">
              <a:spcBef>
                <a:spcPts val="0"/>
              </a:spcBef>
              <a:spcAft>
                <a:spcPts val="0"/>
              </a:spcAft>
              <a:buNone/>
            </a:pPr>
            <a:endParaRPr sz="1200"/>
          </a:p>
          <a:p>
            <a:pPr marL="457200" lvl="0" indent="0" algn="l" rtl="0">
              <a:spcBef>
                <a:spcPts val="0"/>
              </a:spcBef>
              <a:spcAft>
                <a:spcPts val="0"/>
              </a:spcAft>
              <a:buNone/>
            </a:pPr>
            <a:endParaRPr sz="1200"/>
          </a:p>
          <a:p>
            <a:pPr marL="457200" lvl="0" indent="0" algn="l" rtl="0">
              <a:spcBef>
                <a:spcPts val="0"/>
              </a:spcBef>
              <a:spcAft>
                <a:spcPts val="0"/>
              </a:spcAft>
              <a:buNone/>
            </a:pPr>
            <a:endParaRPr sz="1200"/>
          </a:p>
          <a:p>
            <a:pPr marL="457200" lvl="0" indent="0" algn="l" rtl="0">
              <a:spcBef>
                <a:spcPts val="0"/>
              </a:spcBef>
              <a:spcAft>
                <a:spcPts val="0"/>
              </a:spcAft>
              <a:buNone/>
            </a:pPr>
            <a:endParaRPr sz="1200"/>
          </a:p>
          <a:p>
            <a:pPr marL="457200" lvl="0" indent="0" algn="l" rtl="0">
              <a:spcBef>
                <a:spcPts val="0"/>
              </a:spcBef>
              <a:spcAft>
                <a:spcPts val="0"/>
              </a:spcAft>
              <a:buNone/>
            </a:pPr>
            <a:endParaRPr sz="1200"/>
          </a:p>
          <a:p>
            <a:pPr marL="457200" lvl="0" indent="0" algn="l" rtl="0">
              <a:spcBef>
                <a:spcPts val="0"/>
              </a:spcBef>
              <a:spcAft>
                <a:spcPts val="0"/>
              </a:spcAft>
              <a:buNone/>
            </a:pPr>
            <a:r>
              <a:rPr lang="en" sz="1200"/>
              <a:t> The same example can be used for any methods defined for the string class like contain,endwith,.....</a:t>
            </a:r>
            <a:endParaRPr sz="1200"/>
          </a:p>
          <a:p>
            <a:pPr marL="457200" lvl="0" indent="0" algn="l" rtl="0">
              <a:spcBef>
                <a:spcPts val="0"/>
              </a:spcBef>
              <a:spcAft>
                <a:spcPts val="0"/>
              </a:spcAft>
              <a:buNone/>
            </a:pPr>
            <a:endParaRPr sz="1200"/>
          </a:p>
          <a:p>
            <a:pPr marL="457200" lvl="0" indent="0" algn="l" rtl="0">
              <a:spcBef>
                <a:spcPts val="0"/>
              </a:spcBef>
              <a:spcAft>
                <a:spcPts val="0"/>
              </a:spcAft>
              <a:buNone/>
            </a:pPr>
            <a:endParaRPr sz="1200"/>
          </a:p>
        </p:txBody>
      </p:sp>
      <p:pic>
        <p:nvPicPr>
          <p:cNvPr id="170" name="Google Shape;170;p25"/>
          <p:cNvPicPr preferRelativeResize="0"/>
          <p:nvPr/>
        </p:nvPicPr>
        <p:blipFill rotWithShape="1">
          <a:blip r:embed="rId3">
            <a:alphaModFix/>
          </a:blip>
          <a:srcRect l="21896" t="30786" r="39219" b="30153"/>
          <a:stretch/>
        </p:blipFill>
        <p:spPr>
          <a:xfrm>
            <a:off x="938950" y="1567213"/>
            <a:ext cx="3555576" cy="2009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streams and lambda expression examples</a:t>
            </a:r>
            <a:endParaRPr/>
          </a:p>
        </p:txBody>
      </p:sp>
      <p:sp>
        <p:nvSpPr>
          <p:cNvPr id="176" name="Google Shape;176;p26"/>
          <p:cNvSpPr txBox="1">
            <a:spLocks noGrp="1"/>
          </p:cNvSpPr>
          <p:nvPr>
            <p:ph type="title"/>
          </p:nvPr>
        </p:nvSpPr>
        <p:spPr>
          <a:xfrm>
            <a:off x="311700" y="1091050"/>
            <a:ext cx="8520600" cy="3688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200"/>
              <a:t>.</a:t>
            </a:r>
            <a:endParaRPr sz="1200"/>
          </a:p>
          <a:p>
            <a:pPr marL="457200" lvl="0" indent="0" algn="l" rtl="0">
              <a:spcBef>
                <a:spcPts val="0"/>
              </a:spcBef>
              <a:spcAft>
                <a:spcPts val="0"/>
              </a:spcAft>
              <a:buNone/>
            </a:pPr>
            <a:r>
              <a:rPr lang="en" sz="1200" b="1"/>
              <a:t>Example 1:</a:t>
            </a:r>
            <a:endParaRPr sz="1200" b="1"/>
          </a:p>
          <a:p>
            <a:pPr marL="457200" lvl="0" indent="-304800" algn="l" rtl="0">
              <a:spcBef>
                <a:spcPts val="0"/>
              </a:spcBef>
              <a:spcAft>
                <a:spcPts val="0"/>
              </a:spcAft>
              <a:buSzPts val="1200"/>
              <a:buChar char="●"/>
            </a:pPr>
            <a:r>
              <a:rPr lang="en" sz="1200"/>
              <a:t>Sort by age,: Consider we have class user contains name,age</a:t>
            </a:r>
            <a:endParaRPr sz="1200"/>
          </a:p>
          <a:p>
            <a:pPr marL="457200" lvl="0" indent="0" algn="l" rtl="0">
              <a:spcBef>
                <a:spcPts val="0"/>
              </a:spcBef>
              <a:spcAft>
                <a:spcPts val="0"/>
              </a:spcAft>
              <a:buNone/>
            </a:pPr>
            <a:r>
              <a:rPr lang="en" sz="1200"/>
              <a:t>1-Natural order(Ascending)</a:t>
            </a:r>
            <a:endParaRPr sz="1200"/>
          </a:p>
          <a:p>
            <a:pPr marL="457200" lvl="0" indent="0" algn="l" rtl="0">
              <a:spcBef>
                <a:spcPts val="0"/>
              </a:spcBef>
              <a:spcAft>
                <a:spcPts val="0"/>
              </a:spcAft>
              <a:buNone/>
            </a:pPr>
            <a:endParaRPr sz="1200"/>
          </a:p>
        </p:txBody>
      </p:sp>
      <p:pic>
        <p:nvPicPr>
          <p:cNvPr id="177" name="Google Shape;177;p26"/>
          <p:cNvPicPr preferRelativeResize="0"/>
          <p:nvPr/>
        </p:nvPicPr>
        <p:blipFill rotWithShape="1">
          <a:blip r:embed="rId3">
            <a:alphaModFix/>
          </a:blip>
          <a:srcRect l="20535" t="30172" r="25931"/>
          <a:stretch/>
        </p:blipFill>
        <p:spPr>
          <a:xfrm>
            <a:off x="662775" y="1981450"/>
            <a:ext cx="4894949" cy="2830650"/>
          </a:xfrm>
          <a:prstGeom prst="rect">
            <a:avLst/>
          </a:prstGeom>
          <a:noFill/>
          <a:ln>
            <a:noFill/>
          </a:ln>
        </p:spPr>
      </p:pic>
      <p:pic>
        <p:nvPicPr>
          <p:cNvPr id="178" name="Google Shape;178;p26"/>
          <p:cNvPicPr preferRelativeResize="0"/>
          <p:nvPr/>
        </p:nvPicPr>
        <p:blipFill rotWithShape="1">
          <a:blip r:embed="rId4">
            <a:alphaModFix/>
          </a:blip>
          <a:srcRect l="19936" t="25638" r="55903" b="49998"/>
          <a:stretch/>
        </p:blipFill>
        <p:spPr>
          <a:xfrm>
            <a:off x="6227450" y="2602825"/>
            <a:ext cx="2209277" cy="1253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streams and lambda expression examples</a:t>
            </a:r>
            <a:endParaRPr/>
          </a:p>
        </p:txBody>
      </p:sp>
      <p:sp>
        <p:nvSpPr>
          <p:cNvPr id="184" name="Google Shape;184;p27"/>
          <p:cNvSpPr txBox="1">
            <a:spLocks noGrp="1"/>
          </p:cNvSpPr>
          <p:nvPr>
            <p:ph type="title"/>
          </p:nvPr>
        </p:nvSpPr>
        <p:spPr>
          <a:xfrm>
            <a:off x="311700" y="1091050"/>
            <a:ext cx="8520600" cy="3688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200"/>
              <a:t>.</a:t>
            </a:r>
            <a:endParaRPr sz="1200"/>
          </a:p>
          <a:p>
            <a:pPr marL="457200" lvl="0" indent="0" algn="l" rtl="0">
              <a:spcBef>
                <a:spcPts val="0"/>
              </a:spcBef>
              <a:spcAft>
                <a:spcPts val="0"/>
              </a:spcAft>
              <a:buNone/>
            </a:pPr>
            <a:endParaRPr sz="1200"/>
          </a:p>
          <a:p>
            <a:pPr marL="457200" lvl="0" indent="-304800" algn="l" rtl="0">
              <a:spcBef>
                <a:spcPts val="0"/>
              </a:spcBef>
              <a:spcAft>
                <a:spcPts val="0"/>
              </a:spcAft>
              <a:buSzPts val="1200"/>
              <a:buChar char="●"/>
            </a:pPr>
            <a:r>
              <a:rPr lang="en" sz="1200"/>
              <a:t>Sort by age,: Consider we have class user contains name,age</a:t>
            </a:r>
            <a:endParaRPr sz="1200"/>
          </a:p>
          <a:p>
            <a:pPr marL="457200" lvl="0" indent="0" algn="l" rtl="0">
              <a:spcBef>
                <a:spcPts val="0"/>
              </a:spcBef>
              <a:spcAft>
                <a:spcPts val="0"/>
              </a:spcAft>
              <a:buNone/>
            </a:pPr>
            <a:r>
              <a:rPr lang="en" sz="1200"/>
              <a:t>2-Reverse order(Descending)</a:t>
            </a:r>
            <a:endParaRPr sz="1200"/>
          </a:p>
          <a:p>
            <a:pPr marL="457200" lvl="0" indent="0" algn="l" rtl="0">
              <a:spcBef>
                <a:spcPts val="0"/>
              </a:spcBef>
              <a:spcAft>
                <a:spcPts val="0"/>
              </a:spcAft>
              <a:buNone/>
            </a:pPr>
            <a:endParaRPr sz="1200"/>
          </a:p>
        </p:txBody>
      </p:sp>
      <p:pic>
        <p:nvPicPr>
          <p:cNvPr id="185" name="Google Shape;185;p27"/>
          <p:cNvPicPr preferRelativeResize="0"/>
          <p:nvPr/>
        </p:nvPicPr>
        <p:blipFill rotWithShape="1">
          <a:blip r:embed="rId3">
            <a:alphaModFix/>
          </a:blip>
          <a:srcRect l="18871" t="53424" r="25705" b="1609"/>
          <a:stretch/>
        </p:blipFill>
        <p:spPr>
          <a:xfrm>
            <a:off x="1477425" y="2043600"/>
            <a:ext cx="5067552" cy="2312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streams and lambda expression examples</a:t>
            </a:r>
            <a:endParaRPr/>
          </a:p>
        </p:txBody>
      </p:sp>
      <p:sp>
        <p:nvSpPr>
          <p:cNvPr id="191" name="Google Shape;191;p28"/>
          <p:cNvSpPr txBox="1">
            <a:spLocks noGrp="1"/>
          </p:cNvSpPr>
          <p:nvPr>
            <p:ph type="title"/>
          </p:nvPr>
        </p:nvSpPr>
        <p:spPr>
          <a:xfrm>
            <a:off x="311700" y="1091050"/>
            <a:ext cx="8520600" cy="3688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200"/>
              <a:t>.</a:t>
            </a:r>
            <a:endParaRPr sz="1200"/>
          </a:p>
          <a:p>
            <a:pPr marL="457200" lvl="0" indent="0" algn="l" rtl="0">
              <a:spcBef>
                <a:spcPts val="0"/>
              </a:spcBef>
              <a:spcAft>
                <a:spcPts val="0"/>
              </a:spcAft>
              <a:buNone/>
            </a:pPr>
            <a:endParaRPr sz="1200"/>
          </a:p>
          <a:p>
            <a:pPr marL="457200" lvl="0" indent="-304800" algn="l" rtl="0">
              <a:spcBef>
                <a:spcPts val="0"/>
              </a:spcBef>
              <a:spcAft>
                <a:spcPts val="0"/>
              </a:spcAft>
              <a:buSzPts val="1200"/>
              <a:buChar char="●"/>
            </a:pPr>
            <a:r>
              <a:rPr lang="en" sz="1200"/>
              <a:t>Sort by name: (default-Asc)</a:t>
            </a:r>
            <a:endParaRPr sz="1200"/>
          </a:p>
        </p:txBody>
      </p:sp>
      <p:pic>
        <p:nvPicPr>
          <p:cNvPr id="192" name="Google Shape;192;p28"/>
          <p:cNvPicPr preferRelativeResize="0"/>
          <p:nvPr/>
        </p:nvPicPr>
        <p:blipFill rotWithShape="1">
          <a:blip r:embed="rId3">
            <a:alphaModFix/>
          </a:blip>
          <a:srcRect l="21135" t="60532" r="25785" b="27650"/>
          <a:stretch/>
        </p:blipFill>
        <p:spPr>
          <a:xfrm>
            <a:off x="863000" y="1836225"/>
            <a:ext cx="4853525" cy="842524"/>
          </a:xfrm>
          <a:prstGeom prst="rect">
            <a:avLst/>
          </a:prstGeom>
          <a:noFill/>
          <a:ln>
            <a:noFill/>
          </a:ln>
        </p:spPr>
      </p:pic>
      <p:pic>
        <p:nvPicPr>
          <p:cNvPr id="193" name="Google Shape;193;p28"/>
          <p:cNvPicPr preferRelativeResize="0"/>
          <p:nvPr/>
        </p:nvPicPr>
        <p:blipFill rotWithShape="1">
          <a:blip r:embed="rId4">
            <a:alphaModFix/>
          </a:blip>
          <a:srcRect l="19936" t="26712" r="55903" b="49998"/>
          <a:stretch/>
        </p:blipFill>
        <p:spPr>
          <a:xfrm>
            <a:off x="1746725" y="2878975"/>
            <a:ext cx="2209277" cy="1197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streams and lambda expression examples</a:t>
            </a:r>
            <a:endParaRPr/>
          </a:p>
        </p:txBody>
      </p:sp>
      <p:sp>
        <p:nvSpPr>
          <p:cNvPr id="199" name="Google Shape;199;p29"/>
          <p:cNvSpPr txBox="1">
            <a:spLocks noGrp="1"/>
          </p:cNvSpPr>
          <p:nvPr>
            <p:ph type="title"/>
          </p:nvPr>
        </p:nvSpPr>
        <p:spPr>
          <a:xfrm>
            <a:off x="311700" y="1091050"/>
            <a:ext cx="8718900" cy="39765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200" b="1" dirty="0"/>
              <a:t>Example </a:t>
            </a:r>
            <a:r>
              <a:rPr lang="en" sz="1200" b="1" dirty="0" smtClean="0"/>
              <a:t>2- find first:</a:t>
            </a:r>
            <a:endParaRPr sz="1200" b="1" dirty="0"/>
          </a:p>
          <a:p>
            <a:pPr marL="457200" lvl="0" indent="-304800" algn="l" rtl="0">
              <a:spcBef>
                <a:spcPts val="0"/>
              </a:spcBef>
              <a:spcAft>
                <a:spcPts val="0"/>
              </a:spcAft>
              <a:buSzPts val="1200"/>
              <a:buChar char="●"/>
            </a:pPr>
            <a:r>
              <a:rPr lang="en" sz="1200" dirty="0"/>
              <a:t>Get first matching condition object in a list </a:t>
            </a:r>
            <a:r>
              <a:rPr lang="en" sz="1200" dirty="0">
                <a:solidFill>
                  <a:srgbClr val="000000"/>
                </a:solidFill>
              </a:rPr>
              <a:t> </a:t>
            </a:r>
            <a:endParaRPr sz="1200" dirty="0">
              <a:solidFill>
                <a:srgbClr val="000000"/>
              </a:solidFill>
            </a:endParaRPr>
          </a:p>
          <a:p>
            <a:pPr marL="457200" lvl="0" indent="0" algn="l" rtl="0">
              <a:spcBef>
                <a:spcPts val="0"/>
              </a:spcBef>
              <a:spcAft>
                <a:spcPts val="0"/>
              </a:spcAft>
              <a:buNone/>
            </a:pPr>
            <a:r>
              <a:rPr lang="en" sz="1200" dirty="0">
                <a:solidFill>
                  <a:srgbClr val="000000"/>
                </a:solidFill>
              </a:rPr>
              <a:t>    </a:t>
            </a:r>
            <a:endParaRPr sz="1200" dirty="0">
              <a:solidFill>
                <a:srgbClr val="000000"/>
              </a:solidFill>
            </a:endParaRPr>
          </a:p>
          <a:p>
            <a:pPr marL="3657600" lvl="0" indent="0" algn="l" rtl="0">
              <a:spcBef>
                <a:spcPts val="0"/>
              </a:spcBef>
              <a:spcAft>
                <a:spcPts val="0"/>
              </a:spcAft>
              <a:buNone/>
            </a:pPr>
            <a:endParaRPr sz="1200" dirty="0">
              <a:solidFill>
                <a:srgbClr val="000000"/>
              </a:solidFill>
            </a:endParaRPr>
          </a:p>
          <a:p>
            <a:pPr marL="3657600" lvl="0" indent="0" algn="l" rtl="0">
              <a:spcBef>
                <a:spcPts val="0"/>
              </a:spcBef>
              <a:spcAft>
                <a:spcPts val="0"/>
              </a:spcAft>
              <a:buNone/>
            </a:pPr>
            <a:endParaRPr sz="1200" dirty="0">
              <a:solidFill>
                <a:srgbClr val="000000"/>
              </a:solidFill>
            </a:endParaRPr>
          </a:p>
          <a:p>
            <a:pPr marL="3657600" lvl="0" indent="0" algn="l" rtl="0">
              <a:spcBef>
                <a:spcPts val="0"/>
              </a:spcBef>
              <a:spcAft>
                <a:spcPts val="0"/>
              </a:spcAft>
              <a:buNone/>
            </a:pPr>
            <a:endParaRPr sz="1200" dirty="0">
              <a:solidFill>
                <a:srgbClr val="000000"/>
              </a:solidFill>
            </a:endParaRPr>
          </a:p>
          <a:p>
            <a:pPr marL="3657600" lvl="0" indent="0" algn="l" rtl="0">
              <a:spcBef>
                <a:spcPts val="0"/>
              </a:spcBef>
              <a:spcAft>
                <a:spcPts val="0"/>
              </a:spcAft>
              <a:buNone/>
            </a:pPr>
            <a:endParaRPr sz="1200" dirty="0">
              <a:solidFill>
                <a:srgbClr val="000000"/>
              </a:solidFill>
            </a:endParaRPr>
          </a:p>
          <a:p>
            <a:pPr marL="3657600" lvl="0" indent="0" algn="l" rtl="0">
              <a:spcBef>
                <a:spcPts val="0"/>
              </a:spcBef>
              <a:spcAft>
                <a:spcPts val="0"/>
              </a:spcAft>
              <a:buNone/>
            </a:pPr>
            <a:endParaRPr sz="1200" dirty="0">
              <a:solidFill>
                <a:srgbClr val="000000"/>
              </a:solidFill>
            </a:endParaRPr>
          </a:p>
          <a:p>
            <a:pPr marL="3657600" lvl="0" indent="0" algn="l" rtl="0">
              <a:spcBef>
                <a:spcPts val="0"/>
              </a:spcBef>
              <a:spcAft>
                <a:spcPts val="0"/>
              </a:spcAft>
              <a:buNone/>
            </a:pPr>
            <a:endParaRPr sz="1200" dirty="0">
              <a:solidFill>
                <a:srgbClr val="000000"/>
              </a:solidFill>
            </a:endParaRPr>
          </a:p>
          <a:p>
            <a:pPr marL="3657600" lvl="0" indent="0" algn="l" rtl="0">
              <a:spcBef>
                <a:spcPts val="0"/>
              </a:spcBef>
              <a:spcAft>
                <a:spcPts val="0"/>
              </a:spcAft>
              <a:buNone/>
            </a:pPr>
            <a:endParaRPr sz="1200" dirty="0">
              <a:solidFill>
                <a:srgbClr val="000000"/>
              </a:solidFill>
            </a:endParaRPr>
          </a:p>
          <a:p>
            <a:pPr marL="3657600" lvl="0" indent="0" algn="l" rtl="0">
              <a:spcBef>
                <a:spcPts val="0"/>
              </a:spcBef>
              <a:spcAft>
                <a:spcPts val="0"/>
              </a:spcAft>
              <a:buNone/>
            </a:pPr>
            <a:endParaRPr sz="1200" dirty="0">
              <a:solidFill>
                <a:srgbClr val="000000"/>
              </a:solidFill>
            </a:endParaRPr>
          </a:p>
          <a:p>
            <a:pPr marL="3657600" lvl="0" indent="0" algn="l" rtl="0">
              <a:spcBef>
                <a:spcPts val="0"/>
              </a:spcBef>
              <a:spcAft>
                <a:spcPts val="0"/>
              </a:spcAft>
              <a:buNone/>
            </a:pPr>
            <a:endParaRPr sz="1200" dirty="0">
              <a:solidFill>
                <a:srgbClr val="000000"/>
              </a:solidFill>
            </a:endParaRPr>
          </a:p>
          <a:p>
            <a:pPr marL="0" lvl="0" indent="0" algn="l" rtl="0">
              <a:spcBef>
                <a:spcPts val="0"/>
              </a:spcBef>
              <a:spcAft>
                <a:spcPts val="0"/>
              </a:spcAft>
              <a:buNone/>
            </a:pPr>
            <a:r>
              <a:rPr lang="en-US" sz="1200" dirty="0" smtClean="0">
                <a:solidFill>
                  <a:srgbClr val="000000"/>
                </a:solidFill>
              </a:rPr>
              <a:t/>
            </a:r>
            <a:br>
              <a:rPr lang="en-US" sz="1200" dirty="0" smtClean="0">
                <a:solidFill>
                  <a:srgbClr val="000000"/>
                </a:solidFill>
              </a:rPr>
            </a:br>
            <a:r>
              <a:rPr lang="en-US" sz="1200" dirty="0">
                <a:solidFill>
                  <a:srgbClr val="000000"/>
                </a:solidFill>
              </a:rPr>
              <a:t/>
            </a:r>
            <a:br>
              <a:rPr lang="en-US" sz="1200" dirty="0">
                <a:solidFill>
                  <a:srgbClr val="000000"/>
                </a:solidFill>
              </a:rPr>
            </a:br>
            <a:r>
              <a:rPr lang="en-US" sz="1200" dirty="0" smtClean="0">
                <a:solidFill>
                  <a:srgbClr val="000000"/>
                </a:solidFill>
              </a:rPr>
              <a:t/>
            </a:r>
            <a:br>
              <a:rPr lang="en-US" sz="1200" dirty="0" smtClean="0">
                <a:solidFill>
                  <a:srgbClr val="000000"/>
                </a:solidFill>
              </a:rPr>
            </a:br>
            <a:endParaRPr sz="1200" dirty="0">
              <a:solidFill>
                <a:srgbClr val="000000"/>
              </a:solidFill>
            </a:endParaRPr>
          </a:p>
          <a:p>
            <a:pPr marL="0" lvl="0" indent="0" algn="l" rtl="0">
              <a:spcBef>
                <a:spcPts val="0"/>
              </a:spcBef>
              <a:spcAft>
                <a:spcPts val="0"/>
              </a:spcAft>
              <a:buNone/>
            </a:pPr>
            <a:endParaRPr sz="1200" dirty="0">
              <a:solidFill>
                <a:srgbClr val="000000"/>
              </a:solidFill>
            </a:endParaRPr>
          </a:p>
          <a:p>
            <a:pPr marL="457200" lvl="0" indent="0" algn="l" rtl="0">
              <a:spcBef>
                <a:spcPts val="0"/>
              </a:spcBef>
              <a:spcAft>
                <a:spcPts val="0"/>
              </a:spcAft>
              <a:buNone/>
            </a:pPr>
            <a:endParaRPr sz="1200" dirty="0"/>
          </a:p>
          <a:p>
            <a:pPr marL="457200" lvl="0" indent="-304800" algn="l" rtl="0">
              <a:spcBef>
                <a:spcPts val="0"/>
              </a:spcBef>
              <a:spcAft>
                <a:spcPts val="0"/>
              </a:spcAft>
              <a:buSzPts val="1200"/>
              <a:buChar char="●"/>
            </a:pPr>
            <a:r>
              <a:rPr lang="en" sz="1200" dirty="0"/>
              <a:t>Get last matching condition object in a list </a:t>
            </a:r>
            <a:r>
              <a:rPr lang="en" sz="1200" dirty="0">
                <a:solidFill>
                  <a:srgbClr val="000000"/>
                </a:solidFill>
              </a:rPr>
              <a:t> → the same just replace findFirst() with findLast();</a:t>
            </a:r>
            <a:endParaRPr sz="1200" dirty="0">
              <a:solidFill>
                <a:srgbClr val="000000"/>
              </a:solidFill>
            </a:endParaRPr>
          </a:p>
          <a:p>
            <a:pPr marL="457200" lvl="0" indent="0" algn="l" rtl="0">
              <a:spcBef>
                <a:spcPts val="0"/>
              </a:spcBef>
              <a:spcAft>
                <a:spcPts val="0"/>
              </a:spcAft>
              <a:buNone/>
            </a:pPr>
            <a:endParaRPr sz="1200" dirty="0">
              <a:solidFill>
                <a:srgbClr val="000000"/>
              </a:solidFill>
            </a:endParaRPr>
          </a:p>
          <a:p>
            <a:pPr marL="457200" lvl="0" indent="0" algn="l" rtl="0">
              <a:spcBef>
                <a:spcPts val="0"/>
              </a:spcBef>
              <a:spcAft>
                <a:spcPts val="0"/>
              </a:spcAft>
              <a:buNone/>
            </a:pPr>
            <a:endParaRPr sz="1200" dirty="0">
              <a:solidFill>
                <a:srgbClr val="000000"/>
              </a:solidFill>
            </a:endParaRPr>
          </a:p>
          <a:p>
            <a:pPr marL="0" lvl="0" indent="0" algn="l" rtl="0">
              <a:spcBef>
                <a:spcPts val="0"/>
              </a:spcBef>
              <a:spcAft>
                <a:spcPts val="0"/>
              </a:spcAft>
              <a:buNone/>
            </a:pPr>
            <a:endParaRPr sz="1200" dirty="0">
              <a:solidFill>
                <a:srgbClr val="000000"/>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613" y="1548880"/>
            <a:ext cx="5474542" cy="2873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1079" y="2355396"/>
            <a:ext cx="1590675"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streams and lambda expression examples</a:t>
            </a:r>
            <a:endParaRPr/>
          </a:p>
        </p:txBody>
      </p:sp>
      <p:sp>
        <p:nvSpPr>
          <p:cNvPr id="199" name="Google Shape;199;p29"/>
          <p:cNvSpPr txBox="1">
            <a:spLocks noGrp="1"/>
          </p:cNvSpPr>
          <p:nvPr>
            <p:ph type="title"/>
          </p:nvPr>
        </p:nvSpPr>
        <p:spPr>
          <a:xfrm>
            <a:off x="311700" y="1091050"/>
            <a:ext cx="8718900" cy="39765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200" b="1" dirty="0"/>
              <a:t>Example </a:t>
            </a:r>
            <a:r>
              <a:rPr lang="en" sz="1200" b="1" dirty="0" smtClean="0"/>
              <a:t>2-find any:</a:t>
            </a:r>
            <a:endParaRPr sz="1200" b="1" dirty="0"/>
          </a:p>
          <a:p>
            <a:pPr marL="457200" lvl="0" indent="-304800" algn="l" rtl="0">
              <a:spcBef>
                <a:spcPts val="0"/>
              </a:spcBef>
              <a:spcAft>
                <a:spcPts val="0"/>
              </a:spcAft>
              <a:buSzPts val="1200"/>
              <a:buChar char="●"/>
            </a:pPr>
            <a:r>
              <a:rPr lang="en" sz="1200" dirty="0"/>
              <a:t>Get </a:t>
            </a:r>
            <a:r>
              <a:rPr lang="en" sz="1200" dirty="0" smtClean="0"/>
              <a:t>any matching </a:t>
            </a:r>
            <a:r>
              <a:rPr lang="en" sz="1200" dirty="0"/>
              <a:t>condition object in a list </a:t>
            </a:r>
            <a:r>
              <a:rPr lang="en" sz="1200" dirty="0">
                <a:solidFill>
                  <a:srgbClr val="000000"/>
                </a:solidFill>
              </a:rPr>
              <a:t> </a:t>
            </a:r>
            <a:endParaRPr sz="1200" dirty="0">
              <a:solidFill>
                <a:srgbClr val="000000"/>
              </a:solidFill>
            </a:endParaRPr>
          </a:p>
          <a:p>
            <a:pPr marL="457200" lvl="0" indent="0" algn="l" rtl="0">
              <a:spcBef>
                <a:spcPts val="0"/>
              </a:spcBef>
              <a:spcAft>
                <a:spcPts val="0"/>
              </a:spcAft>
              <a:buNone/>
            </a:pPr>
            <a:r>
              <a:rPr lang="en" sz="1200" dirty="0">
                <a:solidFill>
                  <a:srgbClr val="000000"/>
                </a:solidFill>
              </a:rPr>
              <a:t>    </a:t>
            </a:r>
            <a:endParaRPr sz="1200" dirty="0">
              <a:solidFill>
                <a:srgbClr val="000000"/>
              </a:solidFill>
            </a:endParaRPr>
          </a:p>
          <a:p>
            <a:pPr marL="3657600" lvl="0" indent="0" algn="l" rtl="0">
              <a:spcBef>
                <a:spcPts val="0"/>
              </a:spcBef>
              <a:spcAft>
                <a:spcPts val="0"/>
              </a:spcAft>
              <a:buNone/>
            </a:pPr>
            <a:endParaRPr sz="1200" dirty="0">
              <a:solidFill>
                <a:srgbClr val="000000"/>
              </a:solidFill>
            </a:endParaRPr>
          </a:p>
          <a:p>
            <a:pPr marL="3657600" lvl="0" indent="0" algn="l" rtl="0">
              <a:spcBef>
                <a:spcPts val="0"/>
              </a:spcBef>
              <a:spcAft>
                <a:spcPts val="0"/>
              </a:spcAft>
              <a:buNone/>
            </a:pPr>
            <a:endParaRPr sz="1200" dirty="0">
              <a:solidFill>
                <a:srgbClr val="000000"/>
              </a:solidFill>
            </a:endParaRPr>
          </a:p>
          <a:p>
            <a:pPr marL="3657600" lvl="0" indent="0" algn="l" rtl="0">
              <a:spcBef>
                <a:spcPts val="0"/>
              </a:spcBef>
              <a:spcAft>
                <a:spcPts val="0"/>
              </a:spcAft>
              <a:buNone/>
            </a:pPr>
            <a:endParaRPr sz="1200" dirty="0">
              <a:solidFill>
                <a:srgbClr val="000000"/>
              </a:solidFill>
            </a:endParaRPr>
          </a:p>
          <a:p>
            <a:pPr marL="3657600" lvl="0" indent="0" algn="l" rtl="0">
              <a:spcBef>
                <a:spcPts val="0"/>
              </a:spcBef>
              <a:spcAft>
                <a:spcPts val="0"/>
              </a:spcAft>
              <a:buNone/>
            </a:pPr>
            <a:endParaRPr sz="1200" dirty="0">
              <a:solidFill>
                <a:srgbClr val="000000"/>
              </a:solidFill>
            </a:endParaRPr>
          </a:p>
          <a:p>
            <a:pPr marL="3657600" lvl="0" indent="0" algn="l" rtl="0">
              <a:spcBef>
                <a:spcPts val="0"/>
              </a:spcBef>
              <a:spcAft>
                <a:spcPts val="0"/>
              </a:spcAft>
              <a:buNone/>
            </a:pPr>
            <a:endParaRPr sz="1200" dirty="0">
              <a:solidFill>
                <a:srgbClr val="000000"/>
              </a:solidFill>
            </a:endParaRPr>
          </a:p>
          <a:p>
            <a:pPr marL="3657600" lvl="0" indent="0" algn="l" rtl="0">
              <a:spcBef>
                <a:spcPts val="0"/>
              </a:spcBef>
              <a:spcAft>
                <a:spcPts val="0"/>
              </a:spcAft>
              <a:buNone/>
            </a:pPr>
            <a:endParaRPr sz="1200" dirty="0">
              <a:solidFill>
                <a:srgbClr val="000000"/>
              </a:solidFill>
            </a:endParaRPr>
          </a:p>
          <a:p>
            <a:pPr marL="3657600" lvl="0" indent="0" algn="l" rtl="0">
              <a:spcBef>
                <a:spcPts val="0"/>
              </a:spcBef>
              <a:spcAft>
                <a:spcPts val="0"/>
              </a:spcAft>
              <a:buNone/>
            </a:pPr>
            <a:endParaRPr sz="1200" dirty="0">
              <a:solidFill>
                <a:srgbClr val="000000"/>
              </a:solidFill>
            </a:endParaRPr>
          </a:p>
          <a:p>
            <a:pPr marL="3657600" lvl="0" indent="0" algn="l" rtl="0">
              <a:spcBef>
                <a:spcPts val="0"/>
              </a:spcBef>
              <a:spcAft>
                <a:spcPts val="0"/>
              </a:spcAft>
              <a:buNone/>
            </a:pPr>
            <a:endParaRPr sz="1200" dirty="0">
              <a:solidFill>
                <a:srgbClr val="000000"/>
              </a:solidFill>
            </a:endParaRPr>
          </a:p>
          <a:p>
            <a:pPr marL="3657600" lvl="0" indent="0" algn="l" rtl="0">
              <a:spcBef>
                <a:spcPts val="0"/>
              </a:spcBef>
              <a:spcAft>
                <a:spcPts val="0"/>
              </a:spcAft>
              <a:buNone/>
            </a:pPr>
            <a:endParaRPr sz="1200" dirty="0">
              <a:solidFill>
                <a:srgbClr val="000000"/>
              </a:solidFill>
            </a:endParaRPr>
          </a:p>
          <a:p>
            <a:pPr marL="0" lvl="0" indent="0" algn="l" rtl="0">
              <a:spcBef>
                <a:spcPts val="0"/>
              </a:spcBef>
              <a:spcAft>
                <a:spcPts val="0"/>
              </a:spcAft>
              <a:buNone/>
            </a:pPr>
            <a:r>
              <a:rPr lang="en-US" sz="1200" dirty="0" smtClean="0">
                <a:solidFill>
                  <a:srgbClr val="000000"/>
                </a:solidFill>
              </a:rPr>
              <a:t/>
            </a:r>
            <a:br>
              <a:rPr lang="en-US" sz="1200" dirty="0" smtClean="0">
                <a:solidFill>
                  <a:srgbClr val="000000"/>
                </a:solidFill>
              </a:rPr>
            </a:br>
            <a:r>
              <a:rPr lang="en-US" sz="1200" dirty="0">
                <a:solidFill>
                  <a:srgbClr val="000000"/>
                </a:solidFill>
              </a:rPr>
              <a:t/>
            </a:r>
            <a:br>
              <a:rPr lang="en-US" sz="1200" dirty="0">
                <a:solidFill>
                  <a:srgbClr val="000000"/>
                </a:solidFill>
              </a:rPr>
            </a:br>
            <a:r>
              <a:rPr lang="en-US" sz="1200" dirty="0" smtClean="0">
                <a:solidFill>
                  <a:srgbClr val="000000"/>
                </a:solidFill>
              </a:rPr>
              <a:t/>
            </a:r>
            <a:br>
              <a:rPr lang="en-US" sz="1200" dirty="0" smtClean="0">
                <a:solidFill>
                  <a:srgbClr val="000000"/>
                </a:solidFill>
              </a:rPr>
            </a:br>
            <a:endParaRPr sz="1200" dirty="0">
              <a:solidFill>
                <a:srgbClr val="000000"/>
              </a:solidFill>
            </a:endParaRPr>
          </a:p>
          <a:p>
            <a:pPr marL="0" lvl="0" indent="0" algn="l" rtl="0">
              <a:spcBef>
                <a:spcPts val="0"/>
              </a:spcBef>
              <a:spcAft>
                <a:spcPts val="0"/>
              </a:spcAft>
              <a:buNone/>
            </a:pPr>
            <a:endParaRPr sz="1200" dirty="0">
              <a:solidFill>
                <a:srgbClr val="000000"/>
              </a:solidFill>
            </a:endParaRPr>
          </a:p>
          <a:p>
            <a:pPr marL="457200" lvl="0" indent="0" algn="l" rtl="0">
              <a:spcBef>
                <a:spcPts val="0"/>
              </a:spcBef>
              <a:spcAft>
                <a:spcPts val="0"/>
              </a:spcAft>
              <a:buNone/>
            </a:pPr>
            <a:endParaRPr sz="12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145" y="1595535"/>
            <a:ext cx="5974896" cy="279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8520" y="2362249"/>
            <a:ext cx="1905000" cy="125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0153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479350" y="786750"/>
            <a:ext cx="2066400" cy="84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Agenda</a:t>
            </a:r>
            <a:r>
              <a:rPr lang="en"/>
              <a:t> </a:t>
            </a:r>
            <a:endParaRPr/>
          </a:p>
        </p:txBody>
      </p:sp>
      <p:sp>
        <p:nvSpPr>
          <p:cNvPr id="93" name="Google Shape;93;p14"/>
          <p:cNvSpPr txBox="1">
            <a:spLocks noGrp="1"/>
          </p:cNvSpPr>
          <p:nvPr>
            <p:ph type="subTitle" idx="1"/>
          </p:nvPr>
        </p:nvSpPr>
        <p:spPr>
          <a:xfrm>
            <a:off x="598100" y="1669976"/>
            <a:ext cx="8222100" cy="32211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dirty="0"/>
              <a:t>Streams </a:t>
            </a:r>
            <a:r>
              <a:rPr lang="en" dirty="0" smtClean="0"/>
              <a:t>overview. </a:t>
            </a:r>
          </a:p>
          <a:p>
            <a:pPr lvl="1" indent="-361950">
              <a:buChar char="●"/>
            </a:pPr>
            <a:r>
              <a:rPr lang="en" sz="1800" dirty="0" smtClean="0"/>
              <a:t>What </a:t>
            </a:r>
            <a:r>
              <a:rPr lang="en" sz="1800" dirty="0"/>
              <a:t>is the difference </a:t>
            </a:r>
            <a:r>
              <a:rPr lang="en" sz="1800" dirty="0" smtClean="0"/>
              <a:t>between Java </a:t>
            </a:r>
            <a:r>
              <a:rPr lang="en" sz="1800" dirty="0"/>
              <a:t>8 Streams and </a:t>
            </a:r>
            <a:r>
              <a:rPr lang="en" sz="1800" dirty="0" smtClean="0"/>
              <a:t>collections?</a:t>
            </a:r>
          </a:p>
          <a:p>
            <a:pPr lvl="1" indent="-361950">
              <a:buFont typeface="Roboto"/>
              <a:buChar char="●"/>
            </a:pPr>
            <a:r>
              <a:rPr lang="en-US" sz="1800" dirty="0"/>
              <a:t>I</a:t>
            </a:r>
            <a:r>
              <a:rPr lang="en" sz="1800" dirty="0"/>
              <a:t>s streams a data structure</a:t>
            </a:r>
            <a:r>
              <a:rPr lang="en" sz="1800" dirty="0" smtClean="0"/>
              <a:t>?</a:t>
            </a:r>
          </a:p>
          <a:p>
            <a:pPr lvl="1" indent="-361950">
              <a:buChar char="●"/>
            </a:pPr>
            <a:r>
              <a:rPr lang="en-US" sz="1800" dirty="0" smtClean="0"/>
              <a:t>S</a:t>
            </a:r>
            <a:r>
              <a:rPr lang="en" sz="1800" dirty="0" smtClean="0"/>
              <a:t>treams operations.</a:t>
            </a:r>
          </a:p>
          <a:p>
            <a:pPr lvl="1" indent="-361950">
              <a:buChar char="●"/>
            </a:pPr>
            <a:r>
              <a:rPr lang="en-US" sz="1800" dirty="0" smtClean="0"/>
              <a:t>S</a:t>
            </a:r>
            <a:r>
              <a:rPr lang="en" sz="1800" dirty="0" smtClean="0"/>
              <a:t>treams laziness  &amp; traversal.</a:t>
            </a:r>
            <a:endParaRPr sz="1800" dirty="0"/>
          </a:p>
          <a:p>
            <a:pPr marL="457200" lvl="0" indent="-361950" algn="l" rtl="0">
              <a:spcBef>
                <a:spcPts val="0"/>
              </a:spcBef>
              <a:spcAft>
                <a:spcPts val="0"/>
              </a:spcAft>
              <a:buSzPts val="2100"/>
              <a:buChar char="●"/>
            </a:pPr>
            <a:r>
              <a:rPr lang="en" dirty="0"/>
              <a:t>Java 8 streams methods categorization.</a:t>
            </a:r>
            <a:endParaRPr dirty="0"/>
          </a:p>
          <a:p>
            <a:pPr marL="457200" lvl="0" indent="-361950" algn="l" rtl="0">
              <a:spcBef>
                <a:spcPts val="0"/>
              </a:spcBef>
              <a:spcAft>
                <a:spcPts val="0"/>
              </a:spcAft>
              <a:buSzPts val="2100"/>
              <a:buChar char="●"/>
            </a:pPr>
            <a:r>
              <a:rPr lang="en" dirty="0"/>
              <a:t>Streams examples.</a:t>
            </a:r>
            <a:endParaRPr dirty="0"/>
          </a:p>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streams and lambda expression examples</a:t>
            </a:r>
            <a:endParaRPr/>
          </a:p>
        </p:txBody>
      </p:sp>
      <p:sp>
        <p:nvSpPr>
          <p:cNvPr id="208" name="Google Shape;208;p30"/>
          <p:cNvSpPr txBox="1">
            <a:spLocks noGrp="1"/>
          </p:cNvSpPr>
          <p:nvPr>
            <p:ph type="title"/>
          </p:nvPr>
        </p:nvSpPr>
        <p:spPr>
          <a:xfrm>
            <a:off x="311700" y="1091050"/>
            <a:ext cx="8718900" cy="39765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200" b="1"/>
              <a:t>Example 3:</a:t>
            </a:r>
            <a:endParaRPr sz="1200" b="1"/>
          </a:p>
          <a:p>
            <a:pPr marL="457200" lvl="0" indent="-304800" algn="l" rtl="0">
              <a:spcBef>
                <a:spcPts val="0"/>
              </a:spcBef>
              <a:spcAft>
                <a:spcPts val="0"/>
              </a:spcAft>
              <a:buSzPts val="1200"/>
              <a:buChar char="●"/>
            </a:pPr>
            <a:r>
              <a:rPr lang="en" sz="1200"/>
              <a:t>Get count of elements in list that matching certain condition:</a:t>
            </a:r>
            <a:endParaRPr sz="1200"/>
          </a:p>
          <a:p>
            <a:pPr marL="457200" lvl="0" indent="0" algn="l" rtl="0">
              <a:spcBef>
                <a:spcPts val="0"/>
              </a:spcBef>
              <a:spcAft>
                <a:spcPts val="0"/>
              </a:spcAft>
              <a:buNone/>
            </a:pPr>
            <a:endParaRPr sz="1200">
              <a:solidFill>
                <a:srgbClr val="000000"/>
              </a:solidFill>
            </a:endParaRPr>
          </a:p>
          <a:p>
            <a:pPr marL="457200" lvl="0" indent="0" algn="l" rtl="0">
              <a:spcBef>
                <a:spcPts val="0"/>
              </a:spcBef>
              <a:spcAft>
                <a:spcPts val="0"/>
              </a:spcAft>
              <a:buNone/>
            </a:pPr>
            <a:r>
              <a:rPr lang="en" sz="1200">
                <a:solidFill>
                  <a:srgbClr val="000000"/>
                </a:solidFill>
              </a:rPr>
              <a:t>    </a:t>
            </a:r>
            <a:endParaRPr sz="1200">
              <a:solidFill>
                <a:srgbClr val="000000"/>
              </a:solidFill>
            </a:endParaRPr>
          </a:p>
          <a:p>
            <a:pPr marL="3657600" lvl="0" indent="0" algn="l" rtl="0">
              <a:spcBef>
                <a:spcPts val="0"/>
              </a:spcBef>
              <a:spcAft>
                <a:spcPts val="0"/>
              </a:spcAft>
              <a:buNone/>
            </a:pPr>
            <a:endParaRPr sz="1200">
              <a:solidFill>
                <a:srgbClr val="000000"/>
              </a:solidFill>
            </a:endParaRPr>
          </a:p>
          <a:p>
            <a:pPr marL="3657600" lvl="0" indent="0" algn="l" rtl="0">
              <a:spcBef>
                <a:spcPts val="0"/>
              </a:spcBef>
              <a:spcAft>
                <a:spcPts val="0"/>
              </a:spcAft>
              <a:buNone/>
            </a:pPr>
            <a:endParaRPr sz="1200">
              <a:solidFill>
                <a:srgbClr val="000000"/>
              </a:solidFill>
            </a:endParaRPr>
          </a:p>
          <a:p>
            <a:pPr marL="3657600" lvl="0" indent="0" algn="l" rtl="0">
              <a:spcBef>
                <a:spcPts val="0"/>
              </a:spcBef>
              <a:spcAft>
                <a:spcPts val="0"/>
              </a:spcAft>
              <a:buNone/>
            </a:pPr>
            <a:endParaRPr sz="1200">
              <a:solidFill>
                <a:srgbClr val="000000"/>
              </a:solidFill>
            </a:endParaRPr>
          </a:p>
          <a:p>
            <a:pPr marL="3657600" lvl="0" indent="0" algn="l" rtl="0">
              <a:spcBef>
                <a:spcPts val="0"/>
              </a:spcBef>
              <a:spcAft>
                <a:spcPts val="0"/>
              </a:spcAft>
              <a:buNone/>
            </a:pPr>
            <a:endParaRPr sz="1200">
              <a:solidFill>
                <a:srgbClr val="000000"/>
              </a:solidFill>
            </a:endParaRPr>
          </a:p>
          <a:p>
            <a:pPr marL="3657600" lvl="0" indent="0" algn="l" rtl="0">
              <a:spcBef>
                <a:spcPts val="0"/>
              </a:spcBef>
              <a:spcAft>
                <a:spcPts val="0"/>
              </a:spcAft>
              <a:buNone/>
            </a:pPr>
            <a:endParaRPr sz="1200">
              <a:solidFill>
                <a:srgbClr val="000000"/>
              </a:solidFill>
            </a:endParaRPr>
          </a:p>
          <a:p>
            <a:pPr marL="0" lvl="0" indent="0" algn="l" rtl="0">
              <a:spcBef>
                <a:spcPts val="0"/>
              </a:spcBef>
              <a:spcAft>
                <a:spcPts val="0"/>
              </a:spcAft>
              <a:buNone/>
            </a:pPr>
            <a:r>
              <a:rPr lang="en" sz="1200">
                <a:solidFill>
                  <a:srgbClr val="000000"/>
                </a:solidFill>
              </a:rPr>
              <a:t>            </a:t>
            </a:r>
            <a:endParaRPr sz="1200">
              <a:solidFill>
                <a:srgbClr val="000000"/>
              </a:solidFill>
            </a:endParaRPr>
          </a:p>
          <a:p>
            <a:pPr marL="0" lvl="0" indent="0" algn="l" rtl="0">
              <a:spcBef>
                <a:spcPts val="0"/>
              </a:spcBef>
              <a:spcAft>
                <a:spcPts val="0"/>
              </a:spcAft>
              <a:buNone/>
            </a:pPr>
            <a:r>
              <a:rPr lang="en" sz="1200">
                <a:solidFill>
                  <a:srgbClr val="000000"/>
                </a:solidFill>
              </a:rPr>
              <a:t> Same way for </a:t>
            </a:r>
            <a:r>
              <a:rPr lang="en" sz="1100" b="1" i="1">
                <a:solidFill>
                  <a:srgbClr val="000000"/>
                </a:solidFill>
                <a:latin typeface="Arial"/>
                <a:ea typeface="Arial"/>
                <a:cs typeface="Arial"/>
                <a:sym typeface="Arial"/>
              </a:rPr>
              <a:t>min</a:t>
            </a:r>
            <a:r>
              <a:rPr lang="en" sz="1100" b="1">
                <a:solidFill>
                  <a:srgbClr val="000000"/>
                </a:solidFill>
                <a:latin typeface="Arial"/>
                <a:ea typeface="Arial"/>
                <a:cs typeface="Arial"/>
                <a:sym typeface="Arial"/>
              </a:rPr>
              <a:t> and </a:t>
            </a:r>
            <a:r>
              <a:rPr lang="en" sz="1100" b="1" i="1">
                <a:solidFill>
                  <a:srgbClr val="000000"/>
                </a:solidFill>
                <a:latin typeface="Arial"/>
                <a:ea typeface="Arial"/>
                <a:cs typeface="Arial"/>
                <a:sym typeface="Arial"/>
              </a:rPr>
              <a:t>max</a:t>
            </a:r>
            <a:endParaRPr sz="1100" b="1" i="1">
              <a:solidFill>
                <a:srgbClr val="000000"/>
              </a:solidFill>
              <a:latin typeface="Arial"/>
              <a:ea typeface="Arial"/>
              <a:cs typeface="Arial"/>
              <a:sym typeface="Arial"/>
            </a:endParaRPr>
          </a:p>
          <a:p>
            <a:pPr marL="0" lvl="0" indent="0" algn="l" rtl="0">
              <a:spcBef>
                <a:spcPts val="0"/>
              </a:spcBef>
              <a:spcAft>
                <a:spcPts val="0"/>
              </a:spcAft>
              <a:buNone/>
            </a:pPr>
            <a:r>
              <a:rPr lang="en" sz="1100" b="1" i="1">
                <a:solidFill>
                  <a:srgbClr val="000000"/>
                </a:solidFill>
                <a:latin typeface="Arial"/>
                <a:ea typeface="Arial"/>
                <a:cs typeface="Arial"/>
                <a:sym typeface="Arial"/>
              </a:rPr>
              <a:t>            </a:t>
            </a:r>
            <a:r>
              <a:rPr lang="en" sz="1200" b="1"/>
              <a:t>Example 4:</a:t>
            </a:r>
            <a:endParaRPr sz="1200" b="1"/>
          </a:p>
          <a:p>
            <a:pPr marL="457200" lvl="0" indent="-304800" algn="l" rtl="0">
              <a:spcBef>
                <a:spcPts val="0"/>
              </a:spcBef>
              <a:spcAft>
                <a:spcPts val="0"/>
              </a:spcAft>
              <a:buSzPts val="1200"/>
              <a:buChar char="●"/>
            </a:pPr>
            <a:r>
              <a:rPr lang="en" sz="1200"/>
              <a:t>Get count of elements in list that matching certain condition:</a:t>
            </a:r>
            <a:endParaRPr sz="1200"/>
          </a:p>
          <a:p>
            <a:pPr marL="0" lvl="0" indent="0" algn="l" rtl="0">
              <a:spcBef>
                <a:spcPts val="0"/>
              </a:spcBef>
              <a:spcAft>
                <a:spcPts val="0"/>
              </a:spcAft>
              <a:buNone/>
            </a:pPr>
            <a:endParaRPr sz="1100" b="1" i="1">
              <a:solidFill>
                <a:srgbClr val="000000"/>
              </a:solidFill>
              <a:latin typeface="Arial"/>
              <a:ea typeface="Arial"/>
              <a:cs typeface="Arial"/>
              <a:sym typeface="Arial"/>
            </a:endParaRPr>
          </a:p>
          <a:p>
            <a:pPr marL="3657600" lvl="0" indent="0" algn="l" rtl="0">
              <a:spcBef>
                <a:spcPts val="0"/>
              </a:spcBef>
              <a:spcAft>
                <a:spcPts val="0"/>
              </a:spcAft>
              <a:buNone/>
            </a:pPr>
            <a:endParaRPr sz="1200">
              <a:solidFill>
                <a:srgbClr val="000000"/>
              </a:solidFill>
            </a:endParaRPr>
          </a:p>
          <a:p>
            <a:pPr marL="3657600" lvl="0" indent="0" algn="l" rtl="0">
              <a:spcBef>
                <a:spcPts val="0"/>
              </a:spcBef>
              <a:spcAft>
                <a:spcPts val="0"/>
              </a:spcAft>
              <a:buNone/>
            </a:pPr>
            <a:endParaRPr sz="1200">
              <a:solidFill>
                <a:srgbClr val="000000"/>
              </a:solidFill>
            </a:endParaRPr>
          </a:p>
          <a:p>
            <a:pPr marL="3657600" lvl="0" indent="0" algn="l" rtl="0">
              <a:spcBef>
                <a:spcPts val="0"/>
              </a:spcBef>
              <a:spcAft>
                <a:spcPts val="0"/>
              </a:spcAft>
              <a:buNone/>
            </a:pPr>
            <a:endParaRPr sz="1200">
              <a:solidFill>
                <a:srgbClr val="000000"/>
              </a:solidFill>
            </a:endParaRPr>
          </a:p>
          <a:p>
            <a:pPr marL="0" lvl="0" indent="0" algn="l" rtl="0">
              <a:spcBef>
                <a:spcPts val="0"/>
              </a:spcBef>
              <a:spcAft>
                <a:spcPts val="0"/>
              </a:spcAft>
              <a:buNone/>
            </a:pPr>
            <a:endParaRPr sz="1200">
              <a:solidFill>
                <a:srgbClr val="000000"/>
              </a:solidFill>
            </a:endParaRPr>
          </a:p>
          <a:p>
            <a:pPr marL="0" lvl="0" indent="0" algn="l" rtl="0">
              <a:spcBef>
                <a:spcPts val="0"/>
              </a:spcBef>
              <a:spcAft>
                <a:spcPts val="0"/>
              </a:spcAft>
              <a:buNone/>
            </a:pPr>
            <a:endParaRPr sz="1200">
              <a:solidFill>
                <a:srgbClr val="000000"/>
              </a:solidFill>
            </a:endParaRPr>
          </a:p>
          <a:p>
            <a:pPr marL="457200" lvl="0" indent="0" algn="l" rtl="0">
              <a:spcBef>
                <a:spcPts val="0"/>
              </a:spcBef>
              <a:spcAft>
                <a:spcPts val="0"/>
              </a:spcAft>
              <a:buNone/>
            </a:pPr>
            <a:endParaRPr sz="1200">
              <a:solidFill>
                <a:srgbClr val="000000"/>
              </a:solidFill>
            </a:endParaRPr>
          </a:p>
          <a:p>
            <a:pPr marL="457200" lvl="0" indent="0" algn="l" rtl="0">
              <a:spcBef>
                <a:spcPts val="0"/>
              </a:spcBef>
              <a:spcAft>
                <a:spcPts val="0"/>
              </a:spcAft>
              <a:buNone/>
            </a:pPr>
            <a:endParaRPr sz="1200">
              <a:solidFill>
                <a:srgbClr val="000000"/>
              </a:solidFill>
            </a:endParaRPr>
          </a:p>
          <a:p>
            <a:pPr marL="0" lvl="0" indent="0" algn="l" rtl="0">
              <a:spcBef>
                <a:spcPts val="0"/>
              </a:spcBef>
              <a:spcAft>
                <a:spcPts val="0"/>
              </a:spcAft>
              <a:buNone/>
            </a:pPr>
            <a:endParaRPr sz="1200">
              <a:solidFill>
                <a:srgbClr val="000000"/>
              </a:solidFill>
            </a:endParaRPr>
          </a:p>
        </p:txBody>
      </p:sp>
      <p:pic>
        <p:nvPicPr>
          <p:cNvPr id="209" name="Google Shape;209;p30"/>
          <p:cNvPicPr preferRelativeResize="0"/>
          <p:nvPr/>
        </p:nvPicPr>
        <p:blipFill rotWithShape="1">
          <a:blip r:embed="rId3">
            <a:alphaModFix/>
          </a:blip>
          <a:srcRect l="20918" t="44565" r="36651" b="31139"/>
          <a:stretch/>
        </p:blipFill>
        <p:spPr>
          <a:xfrm>
            <a:off x="876825" y="1691475"/>
            <a:ext cx="3880051" cy="1249649"/>
          </a:xfrm>
          <a:prstGeom prst="rect">
            <a:avLst/>
          </a:prstGeom>
          <a:noFill/>
          <a:ln>
            <a:noFill/>
          </a:ln>
        </p:spPr>
      </p:pic>
      <p:pic>
        <p:nvPicPr>
          <p:cNvPr id="210" name="Google Shape;210;p30"/>
          <p:cNvPicPr preferRelativeResize="0"/>
          <p:nvPr/>
        </p:nvPicPr>
        <p:blipFill rotWithShape="1">
          <a:blip r:embed="rId4">
            <a:alphaModFix/>
          </a:blip>
          <a:srcRect l="20610" t="50604" r="36955" b="27113"/>
          <a:stretch/>
        </p:blipFill>
        <p:spPr>
          <a:xfrm>
            <a:off x="876825" y="3649300"/>
            <a:ext cx="3880051" cy="1146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streams and lambda expression examples</a:t>
            </a:r>
            <a:endParaRPr/>
          </a:p>
        </p:txBody>
      </p:sp>
      <p:sp>
        <p:nvSpPr>
          <p:cNvPr id="216" name="Google Shape;216;p31"/>
          <p:cNvSpPr txBox="1">
            <a:spLocks noGrp="1"/>
          </p:cNvSpPr>
          <p:nvPr>
            <p:ph type="title"/>
          </p:nvPr>
        </p:nvSpPr>
        <p:spPr>
          <a:xfrm>
            <a:off x="311700" y="1091050"/>
            <a:ext cx="8718900" cy="39765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200" b="1"/>
              <a:t>Example 5:</a:t>
            </a:r>
            <a:endParaRPr sz="1200" b="1"/>
          </a:p>
          <a:p>
            <a:pPr marL="457200" lvl="0" indent="0" algn="l" rtl="0">
              <a:spcBef>
                <a:spcPts val="0"/>
              </a:spcBef>
              <a:spcAft>
                <a:spcPts val="0"/>
              </a:spcAft>
              <a:buNone/>
            </a:pPr>
            <a:r>
              <a:rPr lang="en" sz="1200" i="1">
                <a:latin typeface="Arial"/>
                <a:ea typeface="Arial"/>
                <a:cs typeface="Arial"/>
                <a:sym typeface="Arial"/>
              </a:rPr>
              <a:t>allMatch, anyMatch,</a:t>
            </a:r>
            <a:r>
              <a:rPr lang="en" sz="1200">
                <a:latin typeface="Arial"/>
                <a:ea typeface="Arial"/>
                <a:cs typeface="Arial"/>
                <a:sym typeface="Arial"/>
              </a:rPr>
              <a:t> and </a:t>
            </a:r>
            <a:r>
              <a:rPr lang="en" sz="1200" i="1">
                <a:latin typeface="Arial"/>
                <a:ea typeface="Arial"/>
                <a:cs typeface="Arial"/>
                <a:sym typeface="Arial"/>
              </a:rPr>
              <a:t>noneMatch:</a:t>
            </a:r>
            <a:endParaRPr sz="1200" i="1">
              <a:latin typeface="Arial"/>
              <a:ea typeface="Arial"/>
              <a:cs typeface="Arial"/>
              <a:sym typeface="Arial"/>
            </a:endParaRPr>
          </a:p>
          <a:p>
            <a:pPr marL="457200" lvl="0" indent="0" algn="l" rtl="0">
              <a:lnSpc>
                <a:spcPct val="115000"/>
              </a:lnSpc>
              <a:spcBef>
                <a:spcPts val="1200"/>
              </a:spcBef>
              <a:spcAft>
                <a:spcPts val="0"/>
              </a:spcAft>
              <a:buNone/>
            </a:pPr>
            <a:endParaRPr sz="1200" i="1">
              <a:latin typeface="Arial"/>
              <a:ea typeface="Arial"/>
              <a:cs typeface="Arial"/>
              <a:sym typeface="Arial"/>
            </a:endParaRPr>
          </a:p>
          <a:p>
            <a:pPr marL="457200" lvl="0" indent="0" algn="l" rtl="0">
              <a:spcBef>
                <a:spcPts val="200"/>
              </a:spcBef>
              <a:spcAft>
                <a:spcPts val="0"/>
              </a:spcAft>
              <a:buNone/>
            </a:pPr>
            <a:endParaRPr sz="1200">
              <a:solidFill>
                <a:srgbClr val="000000"/>
              </a:solidFill>
            </a:endParaRPr>
          </a:p>
          <a:p>
            <a:pPr marL="457200" lvl="0" indent="0" algn="l" rtl="0">
              <a:spcBef>
                <a:spcPts val="0"/>
              </a:spcBef>
              <a:spcAft>
                <a:spcPts val="0"/>
              </a:spcAft>
              <a:buNone/>
            </a:pPr>
            <a:endParaRPr sz="1200">
              <a:solidFill>
                <a:srgbClr val="000000"/>
              </a:solidFill>
            </a:endParaRPr>
          </a:p>
          <a:p>
            <a:pPr marL="0" lvl="0" indent="0" algn="l" rtl="0">
              <a:spcBef>
                <a:spcPts val="0"/>
              </a:spcBef>
              <a:spcAft>
                <a:spcPts val="0"/>
              </a:spcAft>
              <a:buNone/>
            </a:pPr>
            <a:endParaRPr sz="1200">
              <a:solidFill>
                <a:srgbClr val="000000"/>
              </a:solidFill>
            </a:endParaRPr>
          </a:p>
        </p:txBody>
      </p:sp>
      <p:pic>
        <p:nvPicPr>
          <p:cNvPr id="217" name="Google Shape;217;p31"/>
          <p:cNvPicPr preferRelativeResize="0"/>
          <p:nvPr/>
        </p:nvPicPr>
        <p:blipFill rotWithShape="1">
          <a:blip r:embed="rId3">
            <a:alphaModFix/>
          </a:blip>
          <a:srcRect l="20915" t="40405" r="36804" b="19592"/>
          <a:stretch/>
        </p:blipFill>
        <p:spPr>
          <a:xfrm>
            <a:off x="814700" y="1615525"/>
            <a:ext cx="3866251" cy="2057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txBox="1">
            <a:spLocks noGrp="1"/>
          </p:cNvSpPr>
          <p:nvPr>
            <p:ph type="title"/>
          </p:nvPr>
        </p:nvSpPr>
        <p:spPr>
          <a:xfrm>
            <a:off x="311700" y="1890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streams and lambda expression examples</a:t>
            </a:r>
            <a:endParaRPr/>
          </a:p>
        </p:txBody>
      </p:sp>
      <p:sp>
        <p:nvSpPr>
          <p:cNvPr id="223" name="Google Shape;223;p32"/>
          <p:cNvSpPr txBox="1">
            <a:spLocks noGrp="1"/>
          </p:cNvSpPr>
          <p:nvPr>
            <p:ph type="title"/>
          </p:nvPr>
        </p:nvSpPr>
        <p:spPr>
          <a:xfrm>
            <a:off x="311700" y="676600"/>
            <a:ext cx="8718900" cy="43911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200" b="1"/>
              <a:t>Example 6:</a:t>
            </a:r>
            <a:endParaRPr sz="1200" b="1"/>
          </a:p>
          <a:p>
            <a:pPr marL="457200" lvl="0" indent="0" algn="l" rtl="0">
              <a:spcBef>
                <a:spcPts val="0"/>
              </a:spcBef>
              <a:spcAft>
                <a:spcPts val="0"/>
              </a:spcAft>
              <a:buNone/>
            </a:pPr>
            <a:r>
              <a:rPr lang="en" sz="1200" i="1">
                <a:latin typeface="Arial"/>
                <a:ea typeface="Arial"/>
                <a:cs typeface="Arial"/>
                <a:sym typeface="Arial"/>
              </a:rPr>
              <a:t>Joining by any delimiter in list of strings (</a:t>
            </a:r>
            <a:r>
              <a:rPr lang="en" sz="1200"/>
              <a:t>Convert a List to a Comma-Separated String</a:t>
            </a:r>
            <a:r>
              <a:rPr lang="en" sz="1200" i="1"/>
              <a:t>)</a:t>
            </a:r>
            <a:endParaRPr sz="1200" i="1"/>
          </a:p>
          <a:p>
            <a:pPr marL="457200" lvl="0" indent="0" algn="l" rtl="0">
              <a:spcBef>
                <a:spcPts val="0"/>
              </a:spcBef>
              <a:spcAft>
                <a:spcPts val="0"/>
              </a:spcAft>
              <a:buNone/>
            </a:pPr>
            <a:endParaRPr sz="1200" i="1"/>
          </a:p>
          <a:p>
            <a:pPr marL="457200" lvl="0" indent="0" algn="l" rtl="0">
              <a:lnSpc>
                <a:spcPct val="115000"/>
              </a:lnSpc>
              <a:spcBef>
                <a:spcPts val="1200"/>
              </a:spcBef>
              <a:spcAft>
                <a:spcPts val="0"/>
              </a:spcAft>
              <a:buNone/>
            </a:pPr>
            <a:endParaRPr sz="1200" i="1"/>
          </a:p>
          <a:p>
            <a:pPr marL="457200" lvl="0" indent="0" algn="l" rtl="0">
              <a:spcBef>
                <a:spcPts val="200"/>
              </a:spcBef>
              <a:spcAft>
                <a:spcPts val="0"/>
              </a:spcAft>
              <a:buNone/>
            </a:pPr>
            <a:endParaRPr sz="1200">
              <a:solidFill>
                <a:srgbClr val="000000"/>
              </a:solidFill>
            </a:endParaRPr>
          </a:p>
          <a:p>
            <a:pPr marL="457200" lvl="0" indent="0" algn="l" rtl="0">
              <a:spcBef>
                <a:spcPts val="0"/>
              </a:spcBef>
              <a:spcAft>
                <a:spcPts val="0"/>
              </a:spcAft>
              <a:buNone/>
            </a:pPr>
            <a:endParaRPr sz="1200">
              <a:solidFill>
                <a:srgbClr val="000000"/>
              </a:solidFill>
            </a:endParaRPr>
          </a:p>
          <a:p>
            <a:pPr marL="0" lvl="0" indent="0" algn="l" rtl="0">
              <a:spcBef>
                <a:spcPts val="0"/>
              </a:spcBef>
              <a:spcAft>
                <a:spcPts val="0"/>
              </a:spcAft>
              <a:buNone/>
            </a:pPr>
            <a:endParaRPr sz="1200">
              <a:solidFill>
                <a:srgbClr val="000000"/>
              </a:solidFill>
            </a:endParaRPr>
          </a:p>
        </p:txBody>
      </p:sp>
      <p:pic>
        <p:nvPicPr>
          <p:cNvPr id="224" name="Google Shape;224;p32"/>
          <p:cNvPicPr preferRelativeResize="0"/>
          <p:nvPr/>
        </p:nvPicPr>
        <p:blipFill rotWithShape="1">
          <a:blip r:embed="rId3">
            <a:alphaModFix/>
          </a:blip>
          <a:srcRect l="20534" t="21209" r="25326" b="5903"/>
          <a:stretch/>
        </p:blipFill>
        <p:spPr>
          <a:xfrm>
            <a:off x="863000" y="1208425"/>
            <a:ext cx="4950173" cy="3748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3"/>
          <p:cNvSpPr txBox="1">
            <a:spLocks noGrp="1"/>
          </p:cNvSpPr>
          <p:nvPr>
            <p:ph type="ctrTitle"/>
          </p:nvPr>
        </p:nvSpPr>
        <p:spPr>
          <a:xfrm>
            <a:off x="479350" y="326575"/>
            <a:ext cx="5525100" cy="64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References</a:t>
            </a:r>
            <a:endParaRPr sz="3600"/>
          </a:p>
        </p:txBody>
      </p:sp>
      <p:sp>
        <p:nvSpPr>
          <p:cNvPr id="230" name="Google Shape;230;p33"/>
          <p:cNvSpPr txBox="1">
            <a:spLocks noGrp="1"/>
          </p:cNvSpPr>
          <p:nvPr>
            <p:ph type="subTitle" idx="1"/>
          </p:nvPr>
        </p:nvSpPr>
        <p:spPr>
          <a:xfrm>
            <a:off x="598100" y="1292960"/>
            <a:ext cx="8222100" cy="359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https://www.logicbig.com/tutorials/core-java-tutorial/java-util-stream/stream-api-intro.html</a:t>
            </a:r>
            <a:endParaRPr dirty="0"/>
          </a:p>
          <a:p>
            <a:pPr marL="0" lvl="0" indent="0" algn="l" rtl="0">
              <a:spcBef>
                <a:spcPts val="0"/>
              </a:spcBef>
              <a:spcAft>
                <a:spcPts val="0"/>
              </a:spcAft>
              <a:buNone/>
            </a:pPr>
            <a:r>
              <a:rPr lang="en" u="sng" dirty="0">
                <a:solidFill>
                  <a:schemeClr val="hlink"/>
                </a:solidFill>
                <a:hlinkClick r:id="rId4"/>
              </a:rPr>
              <a:t>https://cheatography.com/carlmig/cheat-sheets/java-8-streams/</a:t>
            </a:r>
            <a:endParaRPr dirty="0"/>
          </a:p>
          <a:p>
            <a:pPr marL="0" lvl="0" indent="0" algn="l" rtl="0">
              <a:spcBef>
                <a:spcPts val="0"/>
              </a:spcBef>
              <a:spcAft>
                <a:spcPts val="0"/>
              </a:spcAft>
              <a:buNone/>
            </a:pPr>
            <a:r>
              <a:rPr lang="en" u="sng" dirty="0">
                <a:solidFill>
                  <a:schemeClr val="hlink"/>
                </a:solidFill>
                <a:hlinkClick r:id="rId5"/>
              </a:rPr>
              <a:t>https://www.baeldung.com/java-8-streams</a:t>
            </a:r>
            <a:endParaRPr dirty="0"/>
          </a:p>
          <a:p>
            <a:pPr marL="0" lvl="0" indent="0" algn="l" rtl="0">
              <a:spcBef>
                <a:spcPts val="0"/>
              </a:spcBef>
              <a:spcAft>
                <a:spcPts val="0"/>
              </a:spcAft>
              <a:buNone/>
            </a:pPr>
            <a:r>
              <a:rPr lang="en" u="sng" dirty="0">
                <a:solidFill>
                  <a:schemeClr val="hlink"/>
                </a:solidFill>
                <a:hlinkClick r:id="rId6"/>
              </a:rPr>
              <a:t>https://javaconceptoftheday.com/collections-and-streams-in-java</a:t>
            </a:r>
            <a:r>
              <a:rPr lang="en" u="sng" dirty="0" smtClean="0">
                <a:solidFill>
                  <a:schemeClr val="hlink"/>
                </a:solidFill>
                <a:hlinkClick r:id="rId6"/>
              </a:rPr>
              <a:t>/</a:t>
            </a:r>
            <a:endParaRPr lang="en" u="sng" dirty="0" smtClean="0">
              <a:solidFill>
                <a:schemeClr val="hlink"/>
              </a:solidFill>
            </a:endParaRPr>
          </a:p>
          <a:p>
            <a:pPr marL="0" lvl="0" indent="0"/>
            <a:r>
              <a:rPr lang="en-US" dirty="0">
                <a:hlinkClick r:id="rId7"/>
              </a:rPr>
              <a:t>https://mkyong.com/java8/java-8-stream-findfirst-and-findany</a:t>
            </a:r>
            <a:r>
              <a:rPr lang="en-US" dirty="0" smtClean="0">
                <a:hlinkClick r:id="rId7"/>
              </a:rPr>
              <a:t>/</a:t>
            </a:r>
            <a:endParaRPr lang="en-US" dirty="0" smtClean="0"/>
          </a:p>
          <a:p>
            <a:pPr marL="0" lvl="0" indent="0"/>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sz="2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97"/>
        <p:cNvGrpSpPr/>
        <p:nvPr/>
      </p:nvGrpSpPr>
      <p:grpSpPr>
        <a:xfrm>
          <a:off x="0" y="0"/>
          <a:ext cx="0" cy="0"/>
          <a:chOff x="0" y="0"/>
          <a:chExt cx="0" cy="0"/>
        </a:xfrm>
      </p:grpSpPr>
      <p:sp>
        <p:nvSpPr>
          <p:cNvPr id="98" name="Google Shape;98;p15"/>
          <p:cNvSpPr txBox="1">
            <a:spLocks noGrp="1"/>
          </p:cNvSpPr>
          <p:nvPr>
            <p:ph type="ctrTitle"/>
          </p:nvPr>
        </p:nvSpPr>
        <p:spPr>
          <a:xfrm>
            <a:off x="471925" y="127525"/>
            <a:ext cx="5525100" cy="6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Streams overview</a:t>
            </a:r>
            <a:endParaRPr sz="3600"/>
          </a:p>
        </p:txBody>
      </p:sp>
      <p:sp>
        <p:nvSpPr>
          <p:cNvPr id="99" name="Google Shape;99;p15"/>
          <p:cNvSpPr txBox="1">
            <a:spLocks noGrp="1"/>
          </p:cNvSpPr>
          <p:nvPr>
            <p:ph type="subTitle" idx="1"/>
          </p:nvPr>
        </p:nvSpPr>
        <p:spPr>
          <a:xfrm>
            <a:off x="598100" y="1090825"/>
            <a:ext cx="8222100" cy="3800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Stream API is only used for processing group of data. It does not modify the actual source (collection)and does not change the original data structure, they only provide the result as per the pipelined methods.</a:t>
            </a:r>
            <a:endParaRPr sz="1600"/>
          </a:p>
          <a:p>
            <a:pPr marL="457200" lvl="0" indent="-330200" algn="l" rtl="0">
              <a:spcBef>
                <a:spcPts val="0"/>
              </a:spcBef>
              <a:spcAft>
                <a:spcPts val="0"/>
              </a:spcAft>
              <a:buSzPts val="1600"/>
              <a:buChar char="●"/>
            </a:pPr>
            <a:r>
              <a:rPr lang="en" sz="1600"/>
              <a:t>In short streams are not a new data structure its a way of processing.</a:t>
            </a:r>
            <a:endParaRPr sz="1600"/>
          </a:p>
          <a:p>
            <a:pPr marL="457200" lvl="0" indent="-330200" algn="l" rtl="0">
              <a:spcBef>
                <a:spcPts val="0"/>
              </a:spcBef>
              <a:spcAft>
                <a:spcPts val="0"/>
              </a:spcAft>
              <a:buSzPts val="1600"/>
              <a:buChar char="●"/>
            </a:pPr>
            <a:r>
              <a:rPr lang="en" sz="1600"/>
              <a:t>Why streams?Streams are </a:t>
            </a:r>
            <a:r>
              <a:rPr lang="en" sz="1600" b="1"/>
              <a:t>lazy</a:t>
            </a:r>
            <a:r>
              <a:rPr lang="en" sz="1600"/>
              <a:t> because intermediate operations are not evaluated unless terminal operation is invoked. Each intermediate operation creates a new </a:t>
            </a:r>
            <a:r>
              <a:rPr lang="en" sz="1600" b="1"/>
              <a:t>stream</a:t>
            </a:r>
            <a:r>
              <a:rPr lang="en" sz="1600"/>
              <a:t>, stores the provided operation/function and return the new </a:t>
            </a:r>
            <a:r>
              <a:rPr lang="en" sz="1600" b="1"/>
              <a:t>stream</a:t>
            </a:r>
            <a:r>
              <a:rPr lang="en" sz="1600"/>
              <a:t>. </a:t>
            </a:r>
            <a:r>
              <a:rPr lang="en" sz="1600" b="1"/>
              <a:t>streams</a:t>
            </a:r>
            <a:r>
              <a:rPr lang="en" sz="1600"/>
              <a:t> don't evaluate </a:t>
            </a:r>
            <a:r>
              <a:rPr lang="en" sz="1600" b="1"/>
              <a:t>streams</a:t>
            </a:r>
            <a:r>
              <a:rPr lang="en" sz="1600"/>
              <a:t> 'one by one' (at terminal point).</a:t>
            </a:r>
            <a:endParaRPr sz="1600"/>
          </a:p>
          <a:p>
            <a:pPr marL="457200" lvl="0" indent="-361950" algn="l" rtl="0">
              <a:lnSpc>
                <a:spcPct val="115000"/>
              </a:lnSpc>
              <a:spcBef>
                <a:spcPts val="0"/>
              </a:spcBef>
              <a:spcAft>
                <a:spcPts val="0"/>
              </a:spcAft>
              <a:buSzPts val="2100"/>
              <a:buChar char="●"/>
            </a:pPr>
            <a:r>
              <a:rPr lang="en" sz="1600"/>
              <a:t>Intermediate operations are lazy. This means that they will be invoked only if it is necessary for the terminal operation execution.</a:t>
            </a:r>
            <a:endParaRPr sz="1600"/>
          </a:p>
          <a:p>
            <a:pPr marL="457200" lvl="0" indent="-330200" algn="l" rtl="0">
              <a:spcBef>
                <a:spcPts val="0"/>
              </a:spcBef>
              <a:spcAft>
                <a:spcPts val="0"/>
              </a:spcAft>
              <a:buSzPts val="1600"/>
              <a:buChar char="●"/>
            </a:pPr>
            <a:r>
              <a:rPr lang="en" sz="1600"/>
              <a:t>A stream pipeline is nothing but combined intermediate and terminal operations.</a:t>
            </a:r>
            <a:endParaRPr sz="1600"/>
          </a:p>
          <a:p>
            <a:pPr marL="0" lvl="0" indent="0" algn="l" rtl="0">
              <a:spcBef>
                <a:spcPts val="0"/>
              </a:spcBef>
              <a:spcAft>
                <a:spcPts val="0"/>
              </a:spcAft>
              <a:buNone/>
            </a:pPr>
            <a:endParaRPr sz="16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ctrTitle"/>
          </p:nvPr>
        </p:nvSpPr>
        <p:spPr>
          <a:xfrm>
            <a:off x="471925" y="127525"/>
            <a:ext cx="5525100" cy="6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Streams overview</a:t>
            </a:r>
            <a:endParaRPr sz="3600"/>
          </a:p>
        </p:txBody>
      </p:sp>
      <p:sp>
        <p:nvSpPr>
          <p:cNvPr id="105" name="Google Shape;105;p16"/>
          <p:cNvSpPr txBox="1">
            <a:spLocks noGrp="1"/>
          </p:cNvSpPr>
          <p:nvPr>
            <p:ph type="subTitle" idx="1"/>
          </p:nvPr>
        </p:nvSpPr>
        <p:spPr>
          <a:xfrm>
            <a:off x="598100" y="660573"/>
            <a:ext cx="8222100" cy="42306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AutoNum type="arabicPeriod"/>
            </a:pPr>
            <a:r>
              <a:rPr lang="en"/>
              <a:t>What is streams ?</a:t>
            </a:r>
            <a:endParaRPr/>
          </a:p>
          <a:p>
            <a:pPr marL="0" lvl="0" indent="0" algn="l" rtl="0">
              <a:spcBef>
                <a:spcPts val="0"/>
              </a:spcBef>
              <a:spcAft>
                <a:spcPts val="0"/>
              </a:spcAft>
              <a:buNone/>
            </a:pPr>
            <a:endParaRPr/>
          </a:p>
          <a:p>
            <a:pPr marL="0" lvl="0" indent="0" algn="l" rtl="0">
              <a:spcBef>
                <a:spcPts val="0"/>
              </a:spcBef>
              <a:spcAft>
                <a:spcPts val="0"/>
              </a:spcAft>
              <a:buNone/>
            </a:pPr>
            <a:endParaRPr sz="2600"/>
          </a:p>
        </p:txBody>
      </p:sp>
      <p:pic>
        <p:nvPicPr>
          <p:cNvPr id="106" name="Google Shape;106;p16" descr="Stream API is only used for processing group of data. It does not modify the actual source (collection)and does not change the original data structure, they only provide the result as per the pipelined methods.&#10;In short streams are not a new data structure its a way of processing.&#10;Why streams?Streams are lazy because intermediate operations are not evaluated unless terminal operation is invoked. Each intermediate operation creates a new stream, stores the provided operation/function and return the new stream. streams don't evaluate streams 'one by one' (at terminal point).&#10;Intermediate operations are lazy. This means that they will be invoked only if it is necessary for the terminal operation execution.&#10;A stream pipeline is nothing but combined intermediate and terminal operations.&#10;&#10;" title="Details "/>
          <p:cNvPicPr preferRelativeResize="0"/>
          <p:nvPr/>
        </p:nvPicPr>
        <p:blipFill>
          <a:blip r:embed="rId3">
            <a:alphaModFix/>
          </a:blip>
          <a:stretch>
            <a:fillRect/>
          </a:stretch>
        </p:blipFill>
        <p:spPr>
          <a:xfrm>
            <a:off x="1031675" y="1123375"/>
            <a:ext cx="6553699" cy="3663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ctrTitle"/>
          </p:nvPr>
        </p:nvSpPr>
        <p:spPr>
          <a:xfrm>
            <a:off x="464475" y="475025"/>
            <a:ext cx="5525100" cy="512100"/>
          </a:xfrm>
          <a:prstGeom prst="rect">
            <a:avLst/>
          </a:prstGeom>
        </p:spPr>
        <p:txBody>
          <a:bodyPr spcFirstLastPara="1" wrap="square" lIns="91425" tIns="91425" rIns="91425" bIns="91425" anchor="b" anchorCtr="0">
            <a:noAutofit/>
          </a:bodyPr>
          <a:lstStyle/>
          <a:p>
            <a:pPr marL="0" lvl="0" indent="0" algn="l" rtl="0">
              <a:lnSpc>
                <a:spcPct val="115000"/>
              </a:lnSpc>
              <a:spcBef>
                <a:spcPts val="1800"/>
              </a:spcBef>
              <a:spcAft>
                <a:spcPts val="400"/>
              </a:spcAft>
              <a:buNone/>
            </a:pPr>
            <a:r>
              <a:rPr lang="en" sz="3600"/>
              <a:t>Stream operations</a:t>
            </a:r>
            <a:endParaRPr sz="3600"/>
          </a:p>
        </p:txBody>
      </p:sp>
      <p:sp>
        <p:nvSpPr>
          <p:cNvPr id="112" name="Google Shape;112;p17"/>
          <p:cNvSpPr txBox="1">
            <a:spLocks noGrp="1"/>
          </p:cNvSpPr>
          <p:nvPr>
            <p:ph type="subTitle" idx="1"/>
          </p:nvPr>
        </p:nvSpPr>
        <p:spPr>
          <a:xfrm>
            <a:off x="598100" y="660573"/>
            <a:ext cx="8222100" cy="42306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600" dirty="0"/>
              <a:t>A stream life cycle can be divided into three types of operation:</a:t>
            </a:r>
            <a:endParaRPr sz="1600" dirty="0"/>
          </a:p>
          <a:p>
            <a:pPr marL="457200" lvl="0" indent="-317500" algn="l" rtl="0">
              <a:lnSpc>
                <a:spcPct val="100000"/>
              </a:lnSpc>
              <a:spcBef>
                <a:spcPts val="1200"/>
              </a:spcBef>
              <a:spcAft>
                <a:spcPts val="0"/>
              </a:spcAft>
              <a:buSzPts val="1400"/>
              <a:buAutoNum type="arabicPeriod"/>
            </a:pPr>
            <a:r>
              <a:rPr lang="en" sz="1400" dirty="0"/>
              <a:t>Obtaining the instance of Stream from a source. A source might be an array, a collection, a generator function, an I/O channel, etc</a:t>
            </a:r>
            <a:endParaRPr sz="1400" dirty="0"/>
          </a:p>
          <a:p>
            <a:pPr marL="1371600" lvl="2" indent="-317500" algn="l" rtl="0">
              <a:lnSpc>
                <a:spcPct val="100000"/>
              </a:lnSpc>
              <a:spcBef>
                <a:spcPts val="0"/>
              </a:spcBef>
              <a:spcAft>
                <a:spcPts val="0"/>
              </a:spcAft>
              <a:buSzPts val="1400"/>
              <a:buChar char="■"/>
            </a:pPr>
            <a:r>
              <a:rPr lang="en" sz="1400" dirty="0"/>
              <a:t>Stream&lt;String&gt; stream = list.stream();</a:t>
            </a:r>
            <a:endParaRPr sz="1400" dirty="0"/>
          </a:p>
          <a:p>
            <a:pPr marL="457200" lvl="0" indent="-317500" algn="l" rtl="0">
              <a:lnSpc>
                <a:spcPct val="115000"/>
              </a:lnSpc>
              <a:spcBef>
                <a:spcPts val="0"/>
              </a:spcBef>
              <a:spcAft>
                <a:spcPts val="0"/>
              </a:spcAft>
              <a:buSzPts val="1400"/>
              <a:buAutoNum type="arabicPeriod"/>
            </a:pPr>
            <a:r>
              <a:rPr lang="en" sz="1400" b="1" dirty="0"/>
              <a:t>Zero or more</a:t>
            </a:r>
            <a:r>
              <a:rPr lang="en" sz="1400" dirty="0"/>
              <a:t> intermediate operations which transform a stream into another stream, such as filtering, sorting, element transformation (mapping).</a:t>
            </a:r>
            <a:endParaRPr sz="1400" dirty="0"/>
          </a:p>
          <a:p>
            <a:pPr marL="1371600" lvl="2" indent="-317500" algn="l" rtl="0">
              <a:lnSpc>
                <a:spcPct val="115000"/>
              </a:lnSpc>
              <a:spcBef>
                <a:spcPts val="0"/>
              </a:spcBef>
              <a:spcAft>
                <a:spcPts val="0"/>
              </a:spcAft>
              <a:buSzPts val="1400"/>
              <a:buChar char="■"/>
            </a:pPr>
            <a:r>
              <a:rPr lang="en" sz="1400" dirty="0"/>
              <a:t>e.g. filter(), sorted(..), map(..),…..</a:t>
            </a:r>
            <a:endParaRPr sz="1400" dirty="0"/>
          </a:p>
          <a:p>
            <a:pPr marL="457200" lvl="0" indent="-317500" algn="l" rtl="0">
              <a:lnSpc>
                <a:spcPct val="115000"/>
              </a:lnSpc>
              <a:spcBef>
                <a:spcPts val="0"/>
              </a:spcBef>
              <a:spcAft>
                <a:spcPts val="0"/>
              </a:spcAft>
              <a:buSzPts val="1400"/>
              <a:buAutoNum type="arabicPeriod"/>
            </a:pPr>
            <a:r>
              <a:rPr lang="en" sz="1400" dirty="0"/>
              <a:t>A terminal operation which produces a result, such as count, sum or a new collection.</a:t>
            </a:r>
            <a:endParaRPr sz="1400" dirty="0"/>
          </a:p>
          <a:p>
            <a:pPr marL="1371600" lvl="2" indent="-317500" algn="l" rtl="0">
              <a:lnSpc>
                <a:spcPct val="115000"/>
              </a:lnSpc>
              <a:spcBef>
                <a:spcPts val="0"/>
              </a:spcBef>
              <a:spcAft>
                <a:spcPts val="0"/>
              </a:spcAft>
              <a:buSzPts val="1400"/>
              <a:buChar char="■"/>
            </a:pPr>
            <a:r>
              <a:rPr lang="en" sz="1400" dirty="0"/>
              <a:t>e.g. count(), max(..), distinct(...),toArray(..), collect(..) ,forEach(..).</a:t>
            </a:r>
            <a:endParaRPr sz="1400" dirty="0"/>
          </a:p>
          <a:p>
            <a:pPr marL="457200" lvl="0" indent="0" algn="l" rtl="0">
              <a:spcBef>
                <a:spcPts val="1200"/>
              </a:spcBef>
              <a:spcAft>
                <a:spcPts val="0"/>
              </a:spcAft>
              <a:buNone/>
            </a:pPr>
            <a:endParaRPr dirty="0"/>
          </a:p>
        </p:txBody>
      </p:sp>
      <p:pic>
        <p:nvPicPr>
          <p:cNvPr id="113" name="Google Shape;113;p17"/>
          <p:cNvPicPr preferRelativeResize="0"/>
          <p:nvPr/>
        </p:nvPicPr>
        <p:blipFill>
          <a:blip r:embed="rId3">
            <a:alphaModFix/>
          </a:blip>
          <a:stretch>
            <a:fillRect/>
          </a:stretch>
        </p:blipFill>
        <p:spPr>
          <a:xfrm>
            <a:off x="1930575" y="3369000"/>
            <a:ext cx="4362450" cy="1047750"/>
          </a:xfrm>
          <a:prstGeom prst="rect">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572" y="2958453"/>
            <a:ext cx="1894114" cy="20527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17"/>
        <p:cNvGrpSpPr/>
        <p:nvPr/>
      </p:nvGrpSpPr>
      <p:grpSpPr>
        <a:xfrm>
          <a:off x="0" y="0"/>
          <a:ext cx="0" cy="0"/>
          <a:chOff x="0" y="0"/>
          <a:chExt cx="0" cy="0"/>
        </a:xfrm>
      </p:grpSpPr>
      <p:sp>
        <p:nvSpPr>
          <p:cNvPr id="118" name="Google Shape;118;p18"/>
          <p:cNvSpPr txBox="1">
            <a:spLocks noGrp="1"/>
          </p:cNvSpPr>
          <p:nvPr>
            <p:ph type="ctrTitle"/>
          </p:nvPr>
        </p:nvSpPr>
        <p:spPr>
          <a:xfrm>
            <a:off x="471925" y="348850"/>
            <a:ext cx="5525100" cy="512100"/>
          </a:xfrm>
          <a:prstGeom prst="rect">
            <a:avLst/>
          </a:prstGeom>
        </p:spPr>
        <p:txBody>
          <a:bodyPr spcFirstLastPara="1" wrap="square" lIns="91425" tIns="91425" rIns="91425" bIns="91425" anchor="b" anchorCtr="0">
            <a:noAutofit/>
          </a:bodyPr>
          <a:lstStyle/>
          <a:p>
            <a:pPr marL="0" lvl="0" indent="0" algn="l" rtl="0">
              <a:lnSpc>
                <a:spcPct val="115000"/>
              </a:lnSpc>
              <a:spcBef>
                <a:spcPts val="1800"/>
              </a:spcBef>
              <a:spcAft>
                <a:spcPts val="400"/>
              </a:spcAft>
              <a:buNone/>
            </a:pPr>
            <a:r>
              <a:rPr lang="en" sz="3600"/>
              <a:t>Stream laziness</a:t>
            </a:r>
            <a:endParaRPr sz="3600"/>
          </a:p>
        </p:txBody>
      </p:sp>
      <p:pic>
        <p:nvPicPr>
          <p:cNvPr id="119" name="Google Shape;119;p18"/>
          <p:cNvPicPr preferRelativeResize="0"/>
          <p:nvPr/>
        </p:nvPicPr>
        <p:blipFill rotWithShape="1">
          <a:blip r:embed="rId3">
            <a:alphaModFix/>
          </a:blip>
          <a:srcRect l="14953" t="14266" r="30887" b="3074"/>
          <a:stretch/>
        </p:blipFill>
        <p:spPr>
          <a:xfrm>
            <a:off x="616025" y="719950"/>
            <a:ext cx="5952499" cy="40821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23"/>
        <p:cNvGrpSpPr/>
        <p:nvPr/>
      </p:nvGrpSpPr>
      <p:grpSpPr>
        <a:xfrm>
          <a:off x="0" y="0"/>
          <a:ext cx="0" cy="0"/>
          <a:chOff x="0" y="0"/>
          <a:chExt cx="0" cy="0"/>
        </a:xfrm>
      </p:grpSpPr>
      <p:sp>
        <p:nvSpPr>
          <p:cNvPr id="124" name="Google Shape;124;p19"/>
          <p:cNvSpPr txBox="1">
            <a:spLocks noGrp="1"/>
          </p:cNvSpPr>
          <p:nvPr>
            <p:ph type="ctrTitle"/>
          </p:nvPr>
        </p:nvSpPr>
        <p:spPr>
          <a:xfrm>
            <a:off x="471925" y="186400"/>
            <a:ext cx="5525100" cy="676500"/>
          </a:xfrm>
          <a:prstGeom prst="rect">
            <a:avLst/>
          </a:prstGeom>
        </p:spPr>
        <p:txBody>
          <a:bodyPr spcFirstLastPara="1" wrap="square" lIns="91425" tIns="91425" rIns="91425" bIns="91425" anchor="b" anchorCtr="0">
            <a:noAutofit/>
          </a:bodyPr>
          <a:lstStyle/>
          <a:p>
            <a:pPr marL="0" lvl="0" indent="0" algn="l" rtl="0">
              <a:lnSpc>
                <a:spcPct val="115000"/>
              </a:lnSpc>
              <a:spcBef>
                <a:spcPts val="1800"/>
              </a:spcBef>
              <a:spcAft>
                <a:spcPts val="400"/>
              </a:spcAft>
              <a:buNone/>
            </a:pPr>
            <a:r>
              <a:rPr lang="en" sz="3600"/>
              <a:t>Collections Vs Streams </a:t>
            </a:r>
            <a:endParaRPr sz="3600"/>
          </a:p>
        </p:txBody>
      </p:sp>
      <p:sp>
        <p:nvSpPr>
          <p:cNvPr id="125" name="Google Shape;125;p19"/>
          <p:cNvSpPr txBox="1"/>
          <p:nvPr/>
        </p:nvSpPr>
        <p:spPr>
          <a:xfrm>
            <a:off x="471925" y="759450"/>
            <a:ext cx="6487200" cy="5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u="sng">
                <a:solidFill>
                  <a:schemeClr val="lt1"/>
                </a:solidFill>
                <a:latin typeface="Roboto"/>
                <a:ea typeface="Roboto"/>
                <a:cs typeface="Roboto"/>
                <a:sym typeface="Robot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Difference Between Collections And Streams In Java</a:t>
            </a:r>
            <a:r>
              <a:rPr lang="en" sz="1900">
                <a:solidFill>
                  <a:schemeClr val="lt1"/>
                </a:solidFill>
                <a:latin typeface="Roboto"/>
                <a:ea typeface="Roboto"/>
                <a:cs typeface="Roboto"/>
                <a:sym typeface="Roboto"/>
              </a:rPr>
              <a:t>:</a:t>
            </a:r>
            <a:endParaRPr sz="1900">
              <a:solidFill>
                <a:schemeClr val="lt1"/>
              </a:solidFill>
              <a:latin typeface="Roboto"/>
              <a:ea typeface="Roboto"/>
              <a:cs typeface="Roboto"/>
              <a:sym typeface="Roboto"/>
            </a:endParaRPr>
          </a:p>
          <a:p>
            <a:pPr marL="457200" lvl="0" indent="-349250" algn="l" rtl="0">
              <a:lnSpc>
                <a:spcPct val="115000"/>
              </a:lnSpc>
              <a:spcBef>
                <a:spcPts val="1400"/>
              </a:spcBef>
              <a:spcAft>
                <a:spcPts val="0"/>
              </a:spcAft>
              <a:buClr>
                <a:schemeClr val="lt1"/>
              </a:buClr>
              <a:buSzPts val="1900"/>
              <a:buFont typeface="Roboto"/>
              <a:buAutoNum type="arabicPeriod"/>
            </a:pPr>
            <a:r>
              <a:rPr lang="en" sz="1300" b="1">
                <a:solidFill>
                  <a:schemeClr val="lt1"/>
                </a:solidFill>
                <a:latin typeface="Roboto"/>
                <a:ea typeface="Roboto"/>
                <a:cs typeface="Roboto"/>
                <a:sym typeface="Roboto"/>
              </a:rPr>
              <a:t>Conceptual Difference:</a:t>
            </a:r>
            <a:endParaRPr sz="1300" b="1">
              <a:solidFill>
                <a:schemeClr val="lt1"/>
              </a:solidFill>
              <a:latin typeface="Roboto"/>
              <a:ea typeface="Roboto"/>
              <a:cs typeface="Roboto"/>
              <a:sym typeface="Roboto"/>
            </a:endParaRPr>
          </a:p>
          <a:p>
            <a:pPr marL="914400" lvl="0" indent="-292100" algn="l" rtl="0">
              <a:lnSpc>
                <a:spcPct val="115000"/>
              </a:lnSpc>
              <a:spcBef>
                <a:spcPts val="0"/>
              </a:spcBef>
              <a:spcAft>
                <a:spcPts val="0"/>
              </a:spcAft>
              <a:buClr>
                <a:schemeClr val="lt1"/>
              </a:buClr>
              <a:buSzPts val="1000"/>
              <a:buFont typeface="Roboto"/>
              <a:buChar char="●"/>
            </a:pPr>
            <a:r>
              <a:rPr lang="en" sz="1000" b="1">
                <a:solidFill>
                  <a:schemeClr val="lt1"/>
                </a:solidFill>
                <a:latin typeface="Roboto"/>
                <a:ea typeface="Roboto"/>
                <a:cs typeface="Roboto"/>
                <a:sym typeface="Roboto"/>
              </a:rPr>
              <a:t>both are conceptually two different things which are used for two different purposes. If the collections are used to store the data then the streams are used to perform operations on that data.</a:t>
            </a:r>
            <a:endParaRPr sz="1000" b="1">
              <a:solidFill>
                <a:schemeClr val="lt1"/>
              </a:solidFill>
              <a:latin typeface="Roboto"/>
              <a:ea typeface="Roboto"/>
              <a:cs typeface="Roboto"/>
              <a:sym typeface="Roboto"/>
            </a:endParaRPr>
          </a:p>
          <a:p>
            <a:pPr marL="914400" lvl="0" indent="-292100" algn="l" rtl="0">
              <a:lnSpc>
                <a:spcPct val="115000"/>
              </a:lnSpc>
              <a:spcBef>
                <a:spcPts val="0"/>
              </a:spcBef>
              <a:spcAft>
                <a:spcPts val="0"/>
              </a:spcAft>
              <a:buClr>
                <a:schemeClr val="lt1"/>
              </a:buClr>
              <a:buSzPts val="1000"/>
              <a:buFont typeface="Roboto"/>
              <a:buChar char="●"/>
            </a:pPr>
            <a:r>
              <a:rPr lang="en" sz="1000" b="1">
                <a:solidFill>
                  <a:schemeClr val="lt1"/>
                </a:solidFill>
                <a:latin typeface="Roboto"/>
                <a:ea typeface="Roboto"/>
                <a:cs typeface="Roboto"/>
                <a:sym typeface="Roboto"/>
              </a:rPr>
              <a:t>Collections are used to store and group the data in a particular data structure like </a:t>
            </a:r>
            <a:r>
              <a:rPr lang="en" sz="1000" b="1" i="1">
                <a:solidFill>
                  <a:schemeClr val="lt1"/>
                </a:solidFill>
                <a:latin typeface="Roboto"/>
                <a:ea typeface="Roboto"/>
                <a:cs typeface="Roboto"/>
                <a:sym typeface="Roboto"/>
              </a:rPr>
              <a:t>List</a:t>
            </a:r>
            <a:r>
              <a:rPr lang="en" sz="1000" b="1">
                <a:solidFill>
                  <a:schemeClr val="lt1"/>
                </a:solidFill>
                <a:latin typeface="Roboto"/>
                <a:ea typeface="Roboto"/>
                <a:cs typeface="Roboto"/>
                <a:sym typeface="Roboto"/>
              </a:rPr>
              <a:t>, </a:t>
            </a:r>
            <a:r>
              <a:rPr lang="en" sz="1000" b="1" i="1">
                <a:solidFill>
                  <a:schemeClr val="lt1"/>
                </a:solidFill>
                <a:latin typeface="Roboto"/>
                <a:ea typeface="Roboto"/>
                <a:cs typeface="Roboto"/>
                <a:sym typeface="Roboto"/>
              </a:rPr>
              <a:t>Set</a:t>
            </a:r>
            <a:r>
              <a:rPr lang="en" sz="1000" b="1">
                <a:solidFill>
                  <a:schemeClr val="lt1"/>
                </a:solidFill>
                <a:latin typeface="Roboto"/>
                <a:ea typeface="Roboto"/>
                <a:cs typeface="Roboto"/>
                <a:sym typeface="Roboto"/>
              </a:rPr>
              <a:t> or </a:t>
            </a:r>
            <a:r>
              <a:rPr lang="en" sz="1000" b="1" i="1">
                <a:solidFill>
                  <a:schemeClr val="lt1"/>
                </a:solidFill>
                <a:latin typeface="Roboto"/>
                <a:ea typeface="Roboto"/>
                <a:cs typeface="Roboto"/>
                <a:sym typeface="Roboto"/>
              </a:rPr>
              <a:t>Map</a:t>
            </a:r>
            <a:r>
              <a:rPr lang="en" sz="1000" b="1">
                <a:solidFill>
                  <a:schemeClr val="lt1"/>
                </a:solidFill>
                <a:latin typeface="Roboto"/>
                <a:ea typeface="Roboto"/>
                <a:cs typeface="Roboto"/>
                <a:sym typeface="Roboto"/>
              </a:rPr>
              <a:t>. But, streams are used to perform complex data processing operations like </a:t>
            </a:r>
            <a:r>
              <a:rPr lang="en" sz="1000" b="1" i="1">
                <a:solidFill>
                  <a:schemeClr val="lt1"/>
                </a:solidFill>
                <a:latin typeface="Roboto"/>
                <a:ea typeface="Roboto"/>
                <a:cs typeface="Roboto"/>
                <a:sym typeface="Roboto"/>
              </a:rPr>
              <a:t>filtering</a:t>
            </a:r>
            <a:r>
              <a:rPr lang="en" sz="1000" b="1">
                <a:solidFill>
                  <a:schemeClr val="lt1"/>
                </a:solidFill>
                <a:latin typeface="Roboto"/>
                <a:ea typeface="Roboto"/>
                <a:cs typeface="Roboto"/>
                <a:sym typeface="Roboto"/>
              </a:rPr>
              <a:t>, </a:t>
            </a:r>
            <a:r>
              <a:rPr lang="en" sz="1000" b="1" i="1">
                <a:solidFill>
                  <a:schemeClr val="lt1"/>
                </a:solidFill>
                <a:latin typeface="Roboto"/>
                <a:ea typeface="Roboto"/>
                <a:cs typeface="Roboto"/>
                <a:sym typeface="Roboto"/>
              </a:rPr>
              <a:t>matching</a:t>
            </a:r>
            <a:r>
              <a:rPr lang="en" sz="1000" b="1">
                <a:solidFill>
                  <a:schemeClr val="lt1"/>
                </a:solidFill>
                <a:latin typeface="Roboto"/>
                <a:ea typeface="Roboto"/>
                <a:cs typeface="Roboto"/>
                <a:sym typeface="Roboto"/>
              </a:rPr>
              <a:t>, </a:t>
            </a:r>
            <a:r>
              <a:rPr lang="en" sz="1000" b="1" i="1">
                <a:solidFill>
                  <a:schemeClr val="lt1"/>
                </a:solidFill>
                <a:latin typeface="Roboto"/>
                <a:ea typeface="Roboto"/>
                <a:cs typeface="Roboto"/>
                <a:sym typeface="Roboto"/>
              </a:rPr>
              <a:t>mapping</a:t>
            </a:r>
            <a:r>
              <a:rPr lang="en" sz="1000" b="1">
                <a:solidFill>
                  <a:schemeClr val="lt1"/>
                </a:solidFill>
                <a:latin typeface="Roboto"/>
                <a:ea typeface="Roboto"/>
                <a:cs typeface="Roboto"/>
                <a:sym typeface="Roboto"/>
              </a:rPr>
              <a:t> etc on stored data such as arrays, collections or I/O resources. That means, collections are mainly about data and streams are mainly about operations on data.</a:t>
            </a:r>
            <a:endParaRPr sz="1000" b="1">
              <a:solidFill>
                <a:schemeClr val="lt1"/>
              </a:solidFill>
              <a:latin typeface="Roboto"/>
              <a:ea typeface="Roboto"/>
              <a:cs typeface="Roboto"/>
              <a:sym typeface="Roboto"/>
            </a:endParaRPr>
          </a:p>
          <a:p>
            <a:pPr marL="457200" lvl="0" indent="-349250" algn="l" rtl="0">
              <a:lnSpc>
                <a:spcPct val="115000"/>
              </a:lnSpc>
              <a:spcBef>
                <a:spcPts val="0"/>
              </a:spcBef>
              <a:spcAft>
                <a:spcPts val="0"/>
              </a:spcAft>
              <a:buClr>
                <a:schemeClr val="lt1"/>
              </a:buClr>
              <a:buSzPts val="1900"/>
              <a:buFont typeface="Roboto"/>
              <a:buAutoNum type="arabicPeriod"/>
            </a:pPr>
            <a:r>
              <a:rPr lang="en" sz="1300" b="1">
                <a:solidFill>
                  <a:schemeClr val="lt1"/>
                </a:solidFill>
                <a:latin typeface="Roboto"/>
                <a:ea typeface="Roboto"/>
                <a:cs typeface="Roboto"/>
                <a:sym typeface="Roboto"/>
              </a:rPr>
              <a:t>Data Modification</a:t>
            </a:r>
            <a:endParaRPr sz="1300" b="1">
              <a:solidFill>
                <a:schemeClr val="lt1"/>
              </a:solidFill>
              <a:latin typeface="Roboto"/>
              <a:ea typeface="Roboto"/>
              <a:cs typeface="Roboto"/>
              <a:sym typeface="Roboto"/>
            </a:endParaRPr>
          </a:p>
          <a:p>
            <a:pPr marL="914400" lvl="0" indent="-292100" algn="l" rtl="0">
              <a:lnSpc>
                <a:spcPct val="115000"/>
              </a:lnSpc>
              <a:spcBef>
                <a:spcPts val="0"/>
              </a:spcBef>
              <a:spcAft>
                <a:spcPts val="0"/>
              </a:spcAft>
              <a:buClr>
                <a:schemeClr val="lt1"/>
              </a:buClr>
              <a:buSzPts val="1000"/>
              <a:buFont typeface="Roboto"/>
              <a:buChar char="●"/>
            </a:pPr>
            <a:r>
              <a:rPr lang="en" sz="1000" b="1">
                <a:solidFill>
                  <a:schemeClr val="lt1"/>
                </a:solidFill>
                <a:latin typeface="Roboto"/>
                <a:ea typeface="Roboto"/>
                <a:cs typeface="Roboto"/>
                <a:sym typeface="Roboto"/>
              </a:rPr>
              <a:t>You can add to or remove elements from collections. But, you can’t add to or remove elements from streams. </a:t>
            </a:r>
            <a:endParaRPr sz="1000" b="1">
              <a:solidFill>
                <a:schemeClr val="lt1"/>
              </a:solidFill>
              <a:latin typeface="Roboto"/>
              <a:ea typeface="Roboto"/>
              <a:cs typeface="Roboto"/>
              <a:sym typeface="Roboto"/>
            </a:endParaRPr>
          </a:p>
          <a:p>
            <a:pPr marL="457200" lvl="0" indent="-349250" algn="l" rtl="0">
              <a:lnSpc>
                <a:spcPct val="115000"/>
              </a:lnSpc>
              <a:spcBef>
                <a:spcPts val="0"/>
              </a:spcBef>
              <a:spcAft>
                <a:spcPts val="0"/>
              </a:spcAft>
              <a:buClr>
                <a:schemeClr val="lt1"/>
              </a:buClr>
              <a:buSzPts val="1900"/>
              <a:buFont typeface="Roboto"/>
              <a:buAutoNum type="arabicPeriod"/>
            </a:pPr>
            <a:r>
              <a:rPr lang="en" sz="1300" b="1">
                <a:solidFill>
                  <a:schemeClr val="lt1"/>
                </a:solidFill>
                <a:latin typeface="Roboto"/>
                <a:ea typeface="Roboto"/>
                <a:cs typeface="Roboto"/>
                <a:sym typeface="Roboto"/>
              </a:rPr>
              <a:t>External Iteration Vs Internal Iteration</a:t>
            </a:r>
            <a:endParaRPr sz="1300" b="1">
              <a:solidFill>
                <a:schemeClr val="lt1"/>
              </a:solidFill>
              <a:latin typeface="Roboto"/>
              <a:ea typeface="Roboto"/>
              <a:cs typeface="Roboto"/>
              <a:sym typeface="Roboto"/>
            </a:endParaRPr>
          </a:p>
          <a:p>
            <a:pPr marL="457200" lvl="0" indent="-349250" algn="l" rtl="0">
              <a:lnSpc>
                <a:spcPct val="115000"/>
              </a:lnSpc>
              <a:spcBef>
                <a:spcPts val="0"/>
              </a:spcBef>
              <a:spcAft>
                <a:spcPts val="0"/>
              </a:spcAft>
              <a:buClr>
                <a:schemeClr val="lt1"/>
              </a:buClr>
              <a:buSzPts val="1900"/>
              <a:buFont typeface="Roboto"/>
              <a:buAutoNum type="arabicPeriod"/>
            </a:pPr>
            <a:r>
              <a:rPr lang="en" sz="1300" b="1">
                <a:solidFill>
                  <a:schemeClr val="lt1"/>
                </a:solidFill>
                <a:latin typeface="Roboto"/>
                <a:ea typeface="Roboto"/>
                <a:cs typeface="Roboto"/>
                <a:sym typeface="Roboto"/>
              </a:rPr>
              <a:t>Traversal</a:t>
            </a:r>
            <a:endParaRPr sz="1300" b="1">
              <a:solidFill>
                <a:schemeClr val="lt1"/>
              </a:solidFill>
              <a:latin typeface="Roboto"/>
              <a:ea typeface="Roboto"/>
              <a:cs typeface="Roboto"/>
              <a:sym typeface="Roboto"/>
            </a:endParaRPr>
          </a:p>
          <a:p>
            <a:pPr marL="914400" lvl="0" indent="-292100" algn="l" rtl="0">
              <a:lnSpc>
                <a:spcPct val="115000"/>
              </a:lnSpc>
              <a:spcBef>
                <a:spcPts val="0"/>
              </a:spcBef>
              <a:spcAft>
                <a:spcPts val="0"/>
              </a:spcAft>
              <a:buClr>
                <a:schemeClr val="lt1"/>
              </a:buClr>
              <a:buSzPts val="1000"/>
              <a:buFont typeface="Roboto"/>
              <a:buChar char="●"/>
            </a:pPr>
            <a:r>
              <a:rPr lang="en" sz="1000" b="1">
                <a:solidFill>
                  <a:schemeClr val="lt1"/>
                </a:solidFill>
                <a:latin typeface="Roboto"/>
                <a:ea typeface="Roboto"/>
                <a:cs typeface="Roboto"/>
                <a:sym typeface="Roboto"/>
              </a:rPr>
              <a:t>Streams are traversable only once. If you traverse the stream once, it is said to be consumed. To traverse it again, you have to get new stream from the source again. But, collections can be traversed multiple times.</a:t>
            </a:r>
            <a:endParaRPr sz="1000" b="1">
              <a:solidFill>
                <a:schemeClr val="lt1"/>
              </a:solidFill>
              <a:latin typeface="Roboto"/>
              <a:ea typeface="Roboto"/>
              <a:cs typeface="Roboto"/>
              <a:sym typeface="Roboto"/>
            </a:endParaRPr>
          </a:p>
          <a:p>
            <a:pPr marL="457200" lvl="0" indent="-349250" algn="l" rtl="0">
              <a:lnSpc>
                <a:spcPct val="115000"/>
              </a:lnSpc>
              <a:spcBef>
                <a:spcPts val="0"/>
              </a:spcBef>
              <a:spcAft>
                <a:spcPts val="0"/>
              </a:spcAft>
              <a:buClr>
                <a:schemeClr val="lt1"/>
              </a:buClr>
              <a:buSzPts val="1900"/>
              <a:buFont typeface="Roboto"/>
              <a:buAutoNum type="arabicPeriod"/>
            </a:pPr>
            <a:r>
              <a:rPr lang="en" sz="1300" b="1">
                <a:solidFill>
                  <a:schemeClr val="lt1"/>
                </a:solidFill>
                <a:latin typeface="Roboto"/>
                <a:ea typeface="Roboto"/>
                <a:cs typeface="Roboto"/>
                <a:sym typeface="Roboto"/>
              </a:rPr>
              <a:t>Eager Construction Vs Lazy Construction</a:t>
            </a:r>
            <a:endParaRPr sz="1300" b="1">
              <a:solidFill>
                <a:schemeClr val="lt1"/>
              </a:solidFill>
              <a:latin typeface="Roboto"/>
              <a:ea typeface="Roboto"/>
              <a:cs typeface="Roboto"/>
              <a:sym typeface="Roboto"/>
            </a:endParaRPr>
          </a:p>
          <a:p>
            <a:pPr marL="457200" lvl="0" indent="-349250" algn="l" rtl="0">
              <a:spcBef>
                <a:spcPts val="0"/>
              </a:spcBef>
              <a:spcAft>
                <a:spcPts val="0"/>
              </a:spcAft>
              <a:buClr>
                <a:schemeClr val="lt1"/>
              </a:buClr>
              <a:buSzPts val="1900"/>
              <a:buFont typeface="Roboto"/>
              <a:buAutoNum type="arabicPeriod"/>
            </a:pPr>
            <a:endParaRPr sz="1900">
              <a:solidFill>
                <a:schemeClr val="lt1"/>
              </a:solidFill>
              <a:latin typeface="Roboto"/>
              <a:ea typeface="Roboto"/>
              <a:cs typeface="Roboto"/>
              <a:sym typeface="Roboto"/>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069" y="429208"/>
            <a:ext cx="6158203" cy="4165288"/>
          </a:xfrm>
          <a:prstGeom prst="rect">
            <a:avLst/>
          </a:prstGeom>
        </p:spPr>
      </p:pic>
    </p:spTree>
    <p:extLst>
      <p:ext uri="{BB962C8B-B14F-4D97-AF65-F5344CB8AC3E}">
        <p14:creationId xmlns:p14="http://schemas.microsoft.com/office/powerpoint/2010/main" val="5719886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a:spLocks noGrp="1"/>
          </p:cNvSpPr>
          <p:nvPr>
            <p:ph type="ctrTitle"/>
          </p:nvPr>
        </p:nvSpPr>
        <p:spPr>
          <a:xfrm>
            <a:off x="471925" y="348850"/>
            <a:ext cx="5525100" cy="771900"/>
          </a:xfrm>
          <a:prstGeom prst="rect">
            <a:avLst/>
          </a:prstGeom>
        </p:spPr>
        <p:txBody>
          <a:bodyPr spcFirstLastPara="1" wrap="square" lIns="91425" tIns="91425" rIns="91425" bIns="91425" anchor="b" anchorCtr="0">
            <a:noAutofit/>
          </a:bodyPr>
          <a:lstStyle/>
          <a:p>
            <a:pPr marL="0" lvl="0" indent="0" algn="l" rtl="0">
              <a:lnSpc>
                <a:spcPct val="115000"/>
              </a:lnSpc>
              <a:spcBef>
                <a:spcPts val="1800"/>
              </a:spcBef>
              <a:spcAft>
                <a:spcPts val="400"/>
              </a:spcAft>
              <a:buNone/>
            </a:pPr>
            <a:r>
              <a:rPr lang="en" sz="3600"/>
              <a:t>Collections Vs Streams </a:t>
            </a:r>
            <a:endParaRPr sz="3600"/>
          </a:p>
        </p:txBody>
      </p:sp>
      <p:pic>
        <p:nvPicPr>
          <p:cNvPr id="131" name="Google Shape;131;p20"/>
          <p:cNvPicPr preferRelativeResize="0"/>
          <p:nvPr/>
        </p:nvPicPr>
        <p:blipFill>
          <a:blip r:embed="rId3">
            <a:alphaModFix/>
          </a:blip>
          <a:stretch>
            <a:fillRect/>
          </a:stretch>
        </p:blipFill>
        <p:spPr>
          <a:xfrm>
            <a:off x="568050" y="1317700"/>
            <a:ext cx="7388426" cy="3213550"/>
          </a:xfrm>
          <a:prstGeom prst="rect">
            <a:avLst/>
          </a:prstGeom>
          <a:noFill/>
          <a:ln>
            <a:noFill/>
          </a:ln>
        </p:spPr>
      </p:pic>
      <p:sp>
        <p:nvSpPr>
          <p:cNvPr id="132" name="Google Shape;132;p20"/>
          <p:cNvSpPr txBox="1"/>
          <p:nvPr/>
        </p:nvSpPr>
        <p:spPr>
          <a:xfrm>
            <a:off x="830800" y="2250725"/>
            <a:ext cx="964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0000FF"/>
                </a:solidFill>
                <a:latin typeface="Roboto"/>
                <a:ea typeface="Roboto"/>
                <a:cs typeface="Roboto"/>
                <a:sym typeface="Roboto"/>
              </a:rPr>
              <a:t>1-Conceptual </a:t>
            </a:r>
            <a:endParaRPr sz="800" b="1">
              <a:solidFill>
                <a:srgbClr val="0000FF"/>
              </a:solidFill>
              <a:latin typeface="Roboto"/>
              <a:ea typeface="Roboto"/>
              <a:cs typeface="Roboto"/>
              <a:sym typeface="Roboto"/>
            </a:endParaRPr>
          </a:p>
        </p:txBody>
      </p:sp>
      <p:sp>
        <p:nvSpPr>
          <p:cNvPr id="133" name="Google Shape;133;p20"/>
          <p:cNvSpPr txBox="1"/>
          <p:nvPr/>
        </p:nvSpPr>
        <p:spPr>
          <a:xfrm>
            <a:off x="830500" y="2609725"/>
            <a:ext cx="964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FF00FF"/>
                </a:solidFill>
                <a:latin typeface="Roboto"/>
                <a:ea typeface="Roboto"/>
                <a:cs typeface="Roboto"/>
                <a:sym typeface="Roboto"/>
              </a:rPr>
              <a:t>2-Manipulation  </a:t>
            </a:r>
            <a:endParaRPr sz="800" b="1">
              <a:solidFill>
                <a:srgbClr val="FF00FF"/>
              </a:solidFill>
              <a:latin typeface="Roboto"/>
              <a:ea typeface="Roboto"/>
              <a:cs typeface="Roboto"/>
              <a:sym typeface="Roboto"/>
            </a:endParaRPr>
          </a:p>
        </p:txBody>
      </p:sp>
      <p:sp>
        <p:nvSpPr>
          <p:cNvPr id="134" name="Google Shape;134;p20"/>
          <p:cNvSpPr txBox="1"/>
          <p:nvPr/>
        </p:nvSpPr>
        <p:spPr>
          <a:xfrm>
            <a:off x="830500" y="2968725"/>
            <a:ext cx="1206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9900FF"/>
                </a:solidFill>
                <a:latin typeface="Roboto"/>
                <a:ea typeface="Roboto"/>
                <a:cs typeface="Roboto"/>
                <a:sym typeface="Roboto"/>
              </a:rPr>
              <a:t>3-Type of iteration </a:t>
            </a:r>
            <a:endParaRPr sz="800" b="1">
              <a:solidFill>
                <a:srgbClr val="9900FF"/>
              </a:solidFill>
              <a:latin typeface="Roboto"/>
              <a:ea typeface="Roboto"/>
              <a:cs typeface="Roboto"/>
              <a:sym typeface="Roboto"/>
            </a:endParaRPr>
          </a:p>
        </p:txBody>
      </p:sp>
      <p:sp>
        <p:nvSpPr>
          <p:cNvPr id="135" name="Google Shape;135;p20"/>
          <p:cNvSpPr txBox="1"/>
          <p:nvPr/>
        </p:nvSpPr>
        <p:spPr>
          <a:xfrm>
            <a:off x="860950" y="3321875"/>
            <a:ext cx="816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B45F06"/>
                </a:solidFill>
                <a:latin typeface="Roboto"/>
                <a:ea typeface="Roboto"/>
                <a:cs typeface="Roboto"/>
                <a:sym typeface="Roboto"/>
              </a:rPr>
              <a:t>4-Traversal  </a:t>
            </a:r>
            <a:endParaRPr sz="800" b="1">
              <a:solidFill>
                <a:srgbClr val="B45F06"/>
              </a:solidFill>
              <a:latin typeface="Roboto"/>
              <a:ea typeface="Roboto"/>
              <a:cs typeface="Roboto"/>
              <a:sym typeface="Roboto"/>
            </a:endParaRPr>
          </a:p>
        </p:txBody>
      </p:sp>
      <p:sp>
        <p:nvSpPr>
          <p:cNvPr id="136" name="Google Shape;136;p20"/>
          <p:cNvSpPr txBox="1"/>
          <p:nvPr/>
        </p:nvSpPr>
        <p:spPr>
          <a:xfrm>
            <a:off x="860950" y="3675025"/>
            <a:ext cx="770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38761D"/>
                </a:solidFill>
                <a:latin typeface="Roboto"/>
                <a:ea typeface="Roboto"/>
                <a:cs typeface="Roboto"/>
                <a:sym typeface="Roboto"/>
              </a:rPr>
              <a:t>5-Laziness</a:t>
            </a:r>
            <a:endParaRPr sz="800" b="1">
              <a:solidFill>
                <a:srgbClr val="38761D"/>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806</Words>
  <Application>Microsoft Office PowerPoint</Application>
  <PresentationFormat>On-screen Show (16:9)</PresentationFormat>
  <Paragraphs>151</Paragraphs>
  <Slides>23</Slides>
  <Notes>23</Notes>
  <HiddenSlides>3</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Roboto</vt:lpstr>
      <vt:lpstr>Geometric</vt:lpstr>
      <vt:lpstr>  Java 8 Streams in details</vt:lpstr>
      <vt:lpstr>Agenda </vt:lpstr>
      <vt:lpstr>Streams overview</vt:lpstr>
      <vt:lpstr>Streams overview</vt:lpstr>
      <vt:lpstr>Stream operations</vt:lpstr>
      <vt:lpstr>Stream laziness</vt:lpstr>
      <vt:lpstr>Collections Vs Streams </vt:lpstr>
      <vt:lpstr>PowerPoint Presentation</vt:lpstr>
      <vt:lpstr>Collections Vs Streams </vt:lpstr>
      <vt:lpstr>Stream operations categorization</vt:lpstr>
      <vt:lpstr>Streams functions cheat sheet</vt:lpstr>
      <vt:lpstr>Imperative vs Declarative styles of coding</vt:lpstr>
      <vt:lpstr>Imperative vs Declarative styles of coding</vt:lpstr>
      <vt:lpstr>More streams and lambda expression examples</vt:lpstr>
      <vt:lpstr>More streams and lambda expression examples</vt:lpstr>
      <vt:lpstr>More streams and lambda expression examples</vt:lpstr>
      <vt:lpstr>More streams and lambda expression examples</vt:lpstr>
      <vt:lpstr>More streams and lambda expression examples</vt:lpstr>
      <vt:lpstr>More streams and lambda expression examples</vt:lpstr>
      <vt:lpstr>More streams and lambda expression examples</vt:lpstr>
      <vt:lpstr>More streams and lambda expression examples</vt:lpstr>
      <vt:lpstr>More streams and lambda expression examples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8 Streams Examples</dc:title>
  <cp:lastModifiedBy>user</cp:lastModifiedBy>
  <cp:revision>6</cp:revision>
  <dcterms:modified xsi:type="dcterms:W3CDTF">2021-01-26T17:32:37Z</dcterms:modified>
</cp:coreProperties>
</file>